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64"/>
  </p:notesMasterIdLst>
  <p:sldIdLst>
    <p:sldId id="889" r:id="rId3"/>
    <p:sldId id="402" r:id="rId4"/>
    <p:sldId id="807" r:id="rId5"/>
    <p:sldId id="808" r:id="rId6"/>
    <p:sldId id="809" r:id="rId7"/>
    <p:sldId id="810" r:id="rId8"/>
    <p:sldId id="811" r:id="rId9"/>
    <p:sldId id="812" r:id="rId10"/>
    <p:sldId id="813" r:id="rId11"/>
    <p:sldId id="814" r:id="rId12"/>
    <p:sldId id="849" r:id="rId13"/>
    <p:sldId id="815" r:id="rId14"/>
    <p:sldId id="816" r:id="rId15"/>
    <p:sldId id="850" r:id="rId16"/>
    <p:sldId id="819" r:id="rId17"/>
    <p:sldId id="851" r:id="rId18"/>
    <p:sldId id="817" r:id="rId19"/>
    <p:sldId id="820" r:id="rId20"/>
    <p:sldId id="821" r:id="rId21"/>
    <p:sldId id="822" r:id="rId22"/>
    <p:sldId id="823" r:id="rId23"/>
    <p:sldId id="824" r:id="rId24"/>
    <p:sldId id="825" r:id="rId25"/>
    <p:sldId id="826" r:id="rId26"/>
    <p:sldId id="829" r:id="rId27"/>
    <p:sldId id="827" r:id="rId28"/>
    <p:sldId id="830" r:id="rId29"/>
    <p:sldId id="828" r:id="rId30"/>
    <p:sldId id="831" r:id="rId31"/>
    <p:sldId id="832" r:id="rId32"/>
    <p:sldId id="833" r:id="rId33"/>
    <p:sldId id="834" r:id="rId34"/>
    <p:sldId id="835" r:id="rId35"/>
    <p:sldId id="836" r:id="rId36"/>
    <p:sldId id="837" r:id="rId37"/>
    <p:sldId id="838" r:id="rId38"/>
    <p:sldId id="839" r:id="rId39"/>
    <p:sldId id="840" r:id="rId40"/>
    <p:sldId id="841" r:id="rId41"/>
    <p:sldId id="842" r:id="rId42"/>
    <p:sldId id="843" r:id="rId43"/>
    <p:sldId id="844" r:id="rId44"/>
    <p:sldId id="845" r:id="rId45"/>
    <p:sldId id="846" r:id="rId46"/>
    <p:sldId id="852" r:id="rId47"/>
    <p:sldId id="848" r:id="rId48"/>
    <p:sldId id="853" r:id="rId49"/>
    <p:sldId id="854" r:id="rId50"/>
    <p:sldId id="855" r:id="rId51"/>
    <p:sldId id="856" r:id="rId52"/>
    <p:sldId id="857" r:id="rId53"/>
    <p:sldId id="859" r:id="rId54"/>
    <p:sldId id="1133" r:id="rId55"/>
    <p:sldId id="860" r:id="rId56"/>
    <p:sldId id="1134" r:id="rId57"/>
    <p:sldId id="882" r:id="rId58"/>
    <p:sldId id="883" r:id="rId59"/>
    <p:sldId id="885" r:id="rId60"/>
    <p:sldId id="886" r:id="rId61"/>
    <p:sldId id="887" r:id="rId62"/>
    <p:sldId id="884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/>
    <p:restoredTop sz="96327"/>
  </p:normalViewPr>
  <p:slideViewPr>
    <p:cSldViewPr snapToGrid="0" snapToObjects="1" showGuides="1">
      <p:cViewPr varScale="1">
        <p:scale>
          <a:sx n="119" d="100"/>
          <a:sy n="119" d="100"/>
        </p:scale>
        <p:origin x="880" y="288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altLang="zh-CN" dirty="0"/>
            <a:t>Hashing</a:t>
          </a:r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/>
        </a:p>
      </dgm:t>
    </dgm:pt>
    <dgm:pt modelId="{CF2444AC-25A3-45AF-9E27-F0625589132F}">
      <dgm:prSet/>
      <dgm:spPr/>
      <dgm:t>
        <a:bodyPr/>
        <a:lstStyle/>
        <a:p>
          <a:r>
            <a:rPr lang="en-US" altLang="zh-CN" dirty="0"/>
            <a:t>Collision</a:t>
          </a:r>
          <a:r>
            <a:rPr lang="zh-CN" altLang="en-US" dirty="0"/>
            <a:t> </a:t>
          </a:r>
          <a:r>
            <a:rPr lang="en-US" altLang="zh-CN" dirty="0"/>
            <a:t>resolution</a:t>
          </a:r>
          <a:endParaRPr lang="en-US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/>
        </a:p>
      </dgm:t>
    </dgm:pt>
    <dgm:pt modelId="{B3AC4ABD-3393-49E6-B22C-5258D54F3AA8}">
      <dgm:prSet/>
      <dgm:spPr/>
      <dgm:t>
        <a:bodyPr/>
        <a:lstStyle/>
        <a:p>
          <a:r>
            <a:rPr lang="en-US" altLang="zh-CN" dirty="0"/>
            <a:t>Bloom</a:t>
          </a:r>
          <a:r>
            <a:rPr lang="zh-CN" altLang="en-US" dirty="0"/>
            <a:t> </a:t>
          </a:r>
          <a:r>
            <a:rPr lang="en-US" altLang="zh-CN" dirty="0"/>
            <a:t>Filter</a:t>
          </a:r>
          <a:endParaRPr lang="en-US" dirty="0"/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dirty="0"/>
            <a:t>Separate</a:t>
          </a:r>
          <a:r>
            <a:rPr lang="zh-CN" altLang="en-US" dirty="0"/>
            <a:t> </a:t>
          </a:r>
          <a:r>
            <a:rPr lang="en-US" altLang="zh-CN" dirty="0"/>
            <a:t>Chaining</a:t>
          </a:r>
          <a:endParaRPr lang="zh-CN" altLang="en-US" dirty="0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dirty="0"/>
            <a:t>Open</a:t>
          </a:r>
          <a:r>
            <a:rPr lang="zh-CN" altLang="en-US" dirty="0"/>
            <a:t> </a:t>
          </a:r>
          <a:r>
            <a:rPr lang="en-US" altLang="zh-CN" dirty="0"/>
            <a:t>Addressing</a:t>
          </a:r>
          <a:endParaRPr lang="zh-CN" altLang="en-US" dirty="0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40C135C6-FE8A-BE49-940B-3952902C4556}">
      <dgm:prSet/>
      <dgm:spPr/>
      <dgm:t>
        <a:bodyPr/>
        <a:lstStyle/>
        <a:p>
          <a:r>
            <a:rPr lang="en-US" altLang="zh-CN" dirty="0"/>
            <a:t>false</a:t>
          </a:r>
          <a:r>
            <a:rPr lang="zh-CN" altLang="en-US" dirty="0"/>
            <a:t> </a:t>
          </a:r>
          <a:r>
            <a:rPr lang="en-US" altLang="zh-CN" dirty="0"/>
            <a:t>positive</a:t>
          </a:r>
          <a:r>
            <a:rPr lang="zh-CN" altLang="en-US" dirty="0"/>
            <a:t> </a:t>
          </a:r>
          <a:r>
            <a:rPr lang="en-US" altLang="zh-CN" dirty="0"/>
            <a:t>analysis</a:t>
          </a:r>
          <a:endParaRPr lang="zh-CN" altLang="en-US" dirty="0"/>
        </a:p>
      </dgm:t>
    </dgm:pt>
    <dgm:pt modelId="{3CF44307-9A52-8E43-8D7A-EEEFE78E418E}" type="par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30DC21D-1579-C444-9AE0-F5F6317CCE45}" type="sib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DE32B994-2433-8247-8127-160999E74777}">
      <dgm:prSet/>
      <dgm:spPr/>
      <dgm:t>
        <a:bodyPr/>
        <a:lstStyle/>
        <a:p>
          <a:r>
            <a:rPr lang="en-US" altLang="zh-CN" dirty="0"/>
            <a:t>Linear</a:t>
          </a:r>
          <a:r>
            <a:rPr lang="zh-CN" altLang="en-US" dirty="0"/>
            <a:t> </a:t>
          </a:r>
          <a:r>
            <a:rPr lang="en-US" altLang="zh-CN" dirty="0"/>
            <a:t>Probing</a:t>
          </a:r>
          <a:endParaRPr lang="zh-CN" altLang="en-US" dirty="0"/>
        </a:p>
      </dgm:t>
    </dgm:pt>
    <dgm:pt modelId="{D5D769CD-D7F3-5549-9419-3FF36EB860FD}" type="parTrans" cxnId="{F7FB684F-E3C3-D043-BE4A-5D1402BED5E0}">
      <dgm:prSet/>
      <dgm:spPr/>
      <dgm:t>
        <a:bodyPr/>
        <a:lstStyle/>
        <a:p>
          <a:endParaRPr lang="zh-CN" altLang="en-US"/>
        </a:p>
      </dgm:t>
    </dgm:pt>
    <dgm:pt modelId="{C025DF5F-8DA5-7C4F-8D26-868CE7650D79}" type="sibTrans" cxnId="{F7FB684F-E3C3-D043-BE4A-5D1402BED5E0}">
      <dgm:prSet/>
      <dgm:spPr/>
      <dgm:t>
        <a:bodyPr/>
        <a:lstStyle/>
        <a:p>
          <a:endParaRPr lang="zh-CN" altLang="en-US"/>
        </a:p>
      </dgm:t>
    </dgm:pt>
    <dgm:pt modelId="{677C9A02-E803-8648-BE03-AA1CC9080D68}">
      <dgm:prSet/>
      <dgm:spPr/>
      <dgm:t>
        <a:bodyPr/>
        <a:lstStyle/>
        <a:p>
          <a:r>
            <a:rPr lang="en-US" altLang="zh-CN" dirty="0"/>
            <a:t>Hashing</a:t>
          </a:r>
          <a:r>
            <a:rPr lang="zh-CN" altLang="en-US" dirty="0"/>
            <a:t> </a:t>
          </a:r>
          <a:r>
            <a:rPr lang="en-US" altLang="zh-CN" dirty="0"/>
            <a:t>functions</a:t>
          </a:r>
          <a:endParaRPr lang="zh-CN" altLang="en-US" dirty="0"/>
        </a:p>
      </dgm:t>
    </dgm:pt>
    <dgm:pt modelId="{B62DE863-1BE7-CE4B-9E86-9D85B7817987}" type="par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215DAEF2-0B29-1D42-8E41-4BFD07D77A70}" type="sib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D71377F7-18A5-654B-8588-32012A7D1F91}">
      <dgm:prSet/>
      <dgm:spPr/>
      <dgm:t>
        <a:bodyPr/>
        <a:lstStyle/>
        <a:p>
          <a:r>
            <a:rPr lang="en-US" altLang="zh-CN" dirty="0"/>
            <a:t>Universal</a:t>
          </a:r>
          <a:r>
            <a:rPr lang="zh-CN" altLang="en-US" dirty="0"/>
            <a:t> </a:t>
          </a:r>
          <a:r>
            <a:rPr lang="en-US" altLang="zh-CN" dirty="0"/>
            <a:t>hashing</a:t>
          </a:r>
          <a:endParaRPr lang="zh-CN" altLang="en-US" dirty="0"/>
        </a:p>
      </dgm:t>
    </dgm:pt>
    <dgm:pt modelId="{E53A06E9-E1B8-EE45-963C-6FD2FC305A06}" type="parTrans" cxnId="{7F523B4A-C82F-8D4F-A1B2-A9A3AE328895}">
      <dgm:prSet/>
      <dgm:spPr/>
      <dgm:t>
        <a:bodyPr/>
        <a:lstStyle/>
        <a:p>
          <a:endParaRPr lang="zh-CN" altLang="en-US"/>
        </a:p>
      </dgm:t>
    </dgm:pt>
    <dgm:pt modelId="{5240F9A0-631F-DF40-909E-6A3DF37F3BE3}" type="sibTrans" cxnId="{7F523B4A-C82F-8D4F-A1B2-A9A3AE328895}">
      <dgm:prSet/>
      <dgm:spPr/>
      <dgm:t>
        <a:bodyPr/>
        <a:lstStyle/>
        <a:p>
          <a:endParaRPr lang="zh-CN" altLang="en-US"/>
        </a:p>
      </dgm:t>
    </dgm:pt>
    <dgm:pt modelId="{085974FF-8837-074F-8AA0-D04F4851097E}">
      <dgm:prSet/>
      <dgm:spPr/>
      <dgm:t>
        <a:bodyPr/>
        <a:lstStyle/>
        <a:p>
          <a:r>
            <a:rPr lang="en-US" altLang="zh-CN" dirty="0"/>
            <a:t>Quadratic</a:t>
          </a:r>
          <a:r>
            <a:rPr lang="zh-CN" altLang="en-US" dirty="0"/>
            <a:t> </a:t>
          </a:r>
          <a:r>
            <a:rPr lang="en-US" altLang="zh-CN" dirty="0"/>
            <a:t>Probing</a:t>
          </a:r>
          <a:endParaRPr lang="zh-CN" altLang="en-US" dirty="0"/>
        </a:p>
      </dgm:t>
    </dgm:pt>
    <dgm:pt modelId="{43F9D881-1394-EA40-9071-177242236040}" type="parTrans" cxnId="{B1344014-B841-0F44-A586-3FA95D5EC9DE}">
      <dgm:prSet/>
      <dgm:spPr/>
      <dgm:t>
        <a:bodyPr/>
        <a:lstStyle/>
        <a:p>
          <a:endParaRPr lang="zh-CN" altLang="en-US"/>
        </a:p>
      </dgm:t>
    </dgm:pt>
    <dgm:pt modelId="{17862EF7-6F2C-B04F-8006-B2829B0197B8}" type="sibTrans" cxnId="{B1344014-B841-0F44-A586-3FA95D5EC9DE}">
      <dgm:prSet/>
      <dgm:spPr/>
      <dgm:t>
        <a:bodyPr/>
        <a:lstStyle/>
        <a:p>
          <a:endParaRPr lang="zh-CN" altLang="en-US"/>
        </a:p>
      </dgm:t>
    </dgm:pt>
    <dgm:pt modelId="{4539B1F3-0F59-A740-9A03-BAF308F4FF63}">
      <dgm:prSet/>
      <dgm:spPr/>
      <dgm:t>
        <a:bodyPr/>
        <a:lstStyle/>
        <a:p>
          <a:r>
            <a:rPr lang="en-US" altLang="zh-CN" dirty="0"/>
            <a:t>Double</a:t>
          </a:r>
          <a:r>
            <a:rPr lang="zh-CN" altLang="en-US" dirty="0"/>
            <a:t> </a:t>
          </a:r>
          <a:r>
            <a:rPr lang="en-US" altLang="zh-CN" dirty="0"/>
            <a:t>Hashing</a:t>
          </a:r>
          <a:endParaRPr lang="zh-CN" altLang="en-US" dirty="0"/>
        </a:p>
      </dgm:t>
    </dgm:pt>
    <dgm:pt modelId="{6FB42B4B-B43C-C24F-AE21-4FC3BFDF8FBE}" type="parTrans" cxnId="{4CB59D07-9D26-1045-A53B-9AF33D6E03A7}">
      <dgm:prSet/>
      <dgm:spPr/>
      <dgm:t>
        <a:bodyPr/>
        <a:lstStyle/>
        <a:p>
          <a:endParaRPr lang="zh-CN" altLang="en-US"/>
        </a:p>
      </dgm:t>
    </dgm:pt>
    <dgm:pt modelId="{80F12AF2-6592-3745-AC7B-97B53A688078}" type="sibTrans" cxnId="{4CB59D07-9D26-1045-A53B-9AF33D6E03A7}">
      <dgm:prSet/>
      <dgm:spPr/>
      <dgm:t>
        <a:bodyPr/>
        <a:lstStyle/>
        <a:p>
          <a:endParaRPr lang="zh-CN" altLang="en-US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FD44975-0EA2-2744-8F62-194D31243E1B}" type="pres">
      <dgm:prSet presAssocID="{AC918355-8F9B-4F09-B720-6574DA287041}" presName="childText" presStyleLbl="revTx" presStyleIdx="0" presStyleCnt="3">
        <dgm:presLayoutVars>
          <dgm:bulletEnabled val="1"/>
        </dgm:presLayoutVars>
      </dgm:prSet>
      <dgm:spPr/>
    </dgm:pt>
    <dgm:pt modelId="{CAA1060A-F01D-234D-A5B5-15047FFE84C8}" type="pres">
      <dgm:prSet presAssocID="{CF2444AC-25A3-45AF-9E27-F0625589132F}" presName="parentText" presStyleLbl="node1" presStyleIdx="1" presStyleCnt="3" custLinFactNeighborX="-1034" custLinFactNeighborY="1077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1" presStyleCnt="3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3C615D7-3F44-1542-8AB9-18060F3340FA}" type="pres">
      <dgm:prSet presAssocID="{B3AC4ABD-3393-49E6-B22C-5258D54F3AA8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149F4C02-EB09-2847-85E8-D31AE6DAB986}" type="presOf" srcId="{085974FF-8837-074F-8AA0-D04F4851097E}" destId="{B3D4FF40-A116-F443-A12B-EBBDAC4C5921}" srcOrd="0" destOrd="3" presId="urn:microsoft.com/office/officeart/2005/8/layout/vList2"/>
    <dgm:cxn modelId="{4CB59D07-9D26-1045-A53B-9AF33D6E03A7}" srcId="{2EEF85AF-4B87-C440-83AA-7A6F97371E15}" destId="{4539B1F3-0F59-A740-9A03-BAF308F4FF63}" srcOrd="2" destOrd="0" parTransId="{6FB42B4B-B43C-C24F-AE21-4FC3BFDF8FBE}" sibTransId="{80F12AF2-6592-3745-AC7B-97B53A688078}"/>
    <dgm:cxn modelId="{B1344014-B841-0F44-A586-3FA95D5EC9DE}" srcId="{2EEF85AF-4B87-C440-83AA-7A6F97371E15}" destId="{085974FF-8837-074F-8AA0-D04F4851097E}" srcOrd="1" destOrd="0" parTransId="{43F9D881-1394-EA40-9071-177242236040}" sibTransId="{17862EF7-6F2C-B04F-8006-B2829B0197B8}"/>
    <dgm:cxn modelId="{1C9BE420-CC1B-674D-9E22-DA2AF86FD4BA}" srcId="{B3AC4ABD-3393-49E6-B22C-5258D54F3AA8}" destId="{40C135C6-FE8A-BE49-940B-3952902C4556}" srcOrd="0" destOrd="0" parTransId="{3CF44307-9A52-8E43-8D7A-EEEFE78E418E}" sibTransId="{430DC21D-1579-C444-9AE0-F5F6317CCE45}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7F523B4A-C82F-8D4F-A1B2-A9A3AE328895}" srcId="{AC918355-8F9B-4F09-B720-6574DA287041}" destId="{D71377F7-18A5-654B-8588-32012A7D1F91}" srcOrd="1" destOrd="0" parTransId="{E53A06E9-E1B8-EE45-963C-6FD2FC305A06}" sibTransId="{5240F9A0-631F-DF40-909E-6A3DF37F3BE3}"/>
    <dgm:cxn modelId="{97BB4C4C-9569-9C46-819E-4A8976115266}" type="presOf" srcId="{AC918355-8F9B-4F09-B720-6574DA287041}" destId="{F36BEC44-DAC6-6343-85FD-985E84DAB391}" srcOrd="0" destOrd="0" presId="urn:microsoft.com/office/officeart/2005/8/layout/vList2"/>
    <dgm:cxn modelId="{F7FB684F-E3C3-D043-BE4A-5D1402BED5E0}" srcId="{2EEF85AF-4B87-C440-83AA-7A6F97371E15}" destId="{DE32B994-2433-8247-8127-160999E74777}" srcOrd="0" destOrd="0" parTransId="{D5D769CD-D7F3-5549-9419-3FF36EB860FD}" sibTransId="{C025DF5F-8DA5-7C4F-8D26-868CE7650D79}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94026755-DE43-3D45-8C77-553F70E5063F}" type="presOf" srcId="{B3AC4ABD-3393-49E6-B22C-5258D54F3AA8}" destId="{0F9D7059-6B5A-324D-BBB2-FF4779936521}" srcOrd="0" destOrd="0" presId="urn:microsoft.com/office/officeart/2005/8/layout/vList2"/>
    <dgm:cxn modelId="{AE04DE58-AB13-B24A-8054-0BE537E20E42}" type="presOf" srcId="{CF2444AC-25A3-45AF-9E27-F0625589132F}" destId="{CAA1060A-F01D-234D-A5B5-15047FFE84C8}" srcOrd="0" destOrd="0" presId="urn:microsoft.com/office/officeart/2005/8/layout/vList2"/>
    <dgm:cxn modelId="{8C3A045E-6D48-9249-8EF6-4A8CBF644044}" type="presOf" srcId="{4539B1F3-0F59-A740-9A03-BAF308F4FF63}" destId="{B3D4FF40-A116-F443-A12B-EBBDAC4C5921}" srcOrd="0" destOrd="4" presId="urn:microsoft.com/office/officeart/2005/8/layout/vList2"/>
    <dgm:cxn modelId="{EF02EC68-3DE4-1743-9B23-8D19D086DB8D}" type="presOf" srcId="{2EEF85AF-4B87-C440-83AA-7A6F97371E15}" destId="{B3D4FF40-A116-F443-A12B-EBBDAC4C5921}" srcOrd="0" destOrd="1" presId="urn:microsoft.com/office/officeart/2005/8/layout/vList2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CA80A480-E22C-634B-A522-1139C70AF760}" srcId="{AC918355-8F9B-4F09-B720-6574DA287041}" destId="{677C9A02-E803-8648-BE03-AA1CC9080D68}" srcOrd="0" destOrd="0" parTransId="{B62DE863-1BE7-CE4B-9E86-9D85B7817987}" sibTransId="{215DAEF2-0B29-1D42-8E41-4BFD07D77A70}"/>
    <dgm:cxn modelId="{EA2D578E-F203-5546-9F2F-5BED99D8938C}" type="presOf" srcId="{D71377F7-18A5-654B-8588-32012A7D1F91}" destId="{8FD44975-0EA2-2744-8F62-194D31243E1B}" srcOrd="0" destOrd="1" presId="urn:microsoft.com/office/officeart/2005/8/layout/vList2"/>
    <dgm:cxn modelId="{8F394AA0-C6AF-0046-964D-825527C2CE57}" type="presOf" srcId="{40C135C6-FE8A-BE49-940B-3952902C4556}" destId="{83C615D7-3F44-1542-8AB9-18060F3340FA}" srcOrd="0" destOrd="0" presId="urn:microsoft.com/office/officeart/2005/8/layout/vList2"/>
    <dgm:cxn modelId="{C5C397B8-A268-A049-8F14-DC17542335BB}" type="presOf" srcId="{DE32B994-2433-8247-8127-160999E74777}" destId="{B3D4FF40-A116-F443-A12B-EBBDAC4C5921}" srcOrd="0" destOrd="2" presId="urn:microsoft.com/office/officeart/2005/8/layout/vList2"/>
    <dgm:cxn modelId="{20AAC4C0-0D10-49F9-94CC-7F9A98CD0892}" srcId="{CD4C4DF3-CDA3-4C1A-BA09-6F2AA9088C98}" destId="{B3AC4ABD-3393-49E6-B22C-5258D54F3AA8}" srcOrd="2" destOrd="0" parTransId="{217CAF8E-9194-4CEE-B13D-4E63A1D5BC08}" sibTransId="{7625B602-CC8D-40F6-A946-15E9FF8A917C}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72DD3FDF-998E-ED40-B203-A8A842484DE5}" type="presOf" srcId="{82BF780E-35C8-5244-A178-392312345216}" destId="{B3D4FF40-A116-F443-A12B-EBBDAC4C5921}" srcOrd="0" destOrd="0" presId="urn:microsoft.com/office/officeart/2005/8/layout/vList2"/>
    <dgm:cxn modelId="{D3FF20E8-A85E-D242-B495-7760018D4B56}" type="presOf" srcId="{677C9A02-E803-8648-BE03-AA1CC9080D68}" destId="{8FD44975-0EA2-2744-8F62-194D31243E1B}" srcOrd="0" destOrd="0" presId="urn:microsoft.com/office/officeart/2005/8/layout/vList2"/>
    <dgm:cxn modelId="{967003F1-89BF-460D-A4CA-2C5AA70BC355}" srcId="{CD4C4DF3-CDA3-4C1A-BA09-6F2AA9088C98}" destId="{CF2444AC-25A3-45AF-9E27-F0625589132F}" srcOrd="1" destOrd="0" parTransId="{868C213E-ECF0-4837-9209-AC9DECD9C145}" sibTransId="{F53403EF-CE1D-433B-BCA2-CAF069B7E4B7}"/>
    <dgm:cxn modelId="{7F7FB686-798E-5342-8DDD-4603B2ACB674}" type="presParOf" srcId="{E3F036DE-6942-EB4D-9A0C-88DB77F2BE78}" destId="{F36BEC44-DAC6-6343-85FD-985E84DAB391}" srcOrd="0" destOrd="0" presId="urn:microsoft.com/office/officeart/2005/8/layout/vList2"/>
    <dgm:cxn modelId="{2E7C5D49-20B5-0349-9FED-3FD7671FA474}" type="presParOf" srcId="{E3F036DE-6942-EB4D-9A0C-88DB77F2BE78}" destId="{8FD44975-0EA2-2744-8F62-194D31243E1B}" srcOrd="1" destOrd="0" presId="urn:microsoft.com/office/officeart/2005/8/layout/vList2"/>
    <dgm:cxn modelId="{96D9C9FF-32FB-594B-8360-12EE92A92ECF}" type="presParOf" srcId="{E3F036DE-6942-EB4D-9A0C-88DB77F2BE78}" destId="{CAA1060A-F01D-234D-A5B5-15047FFE84C8}" srcOrd="2" destOrd="0" presId="urn:microsoft.com/office/officeart/2005/8/layout/vList2"/>
    <dgm:cxn modelId="{C0EF9506-2B4B-504D-A865-7EABDA17FD3E}" type="presParOf" srcId="{E3F036DE-6942-EB4D-9A0C-88DB77F2BE78}" destId="{B3D4FF40-A116-F443-A12B-EBBDAC4C5921}" srcOrd="3" destOrd="0" presId="urn:microsoft.com/office/officeart/2005/8/layout/vList2"/>
    <dgm:cxn modelId="{F24A70AF-72BE-1A4B-8A66-AC0BEE70CF99}" type="presParOf" srcId="{E3F036DE-6942-EB4D-9A0C-88DB77F2BE78}" destId="{0F9D7059-6B5A-324D-BBB2-FF4779936521}" srcOrd="4" destOrd="0" presId="urn:microsoft.com/office/officeart/2005/8/layout/vList2"/>
    <dgm:cxn modelId="{57B4991A-609D-CF41-A841-D93D8C018ABF}" type="presParOf" srcId="{E3F036DE-6942-EB4D-9A0C-88DB77F2BE78}" destId="{83C615D7-3F44-1542-8AB9-18060F3340F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altLang="zh-CN" dirty="0"/>
            <a:t>Hashing</a:t>
          </a:r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/>
        </a:p>
      </dgm:t>
    </dgm:pt>
    <dgm:pt modelId="{CF2444AC-25A3-45AF-9E27-F0625589132F}">
      <dgm:prSet/>
      <dgm:spPr/>
      <dgm:t>
        <a:bodyPr/>
        <a:lstStyle/>
        <a:p>
          <a:r>
            <a:rPr lang="en-US" altLang="zh-CN" dirty="0"/>
            <a:t>Collision</a:t>
          </a:r>
          <a:r>
            <a:rPr lang="zh-CN" altLang="en-US" dirty="0"/>
            <a:t> </a:t>
          </a:r>
          <a:r>
            <a:rPr lang="en-US" altLang="zh-CN" dirty="0"/>
            <a:t>resolution</a:t>
          </a:r>
          <a:endParaRPr lang="en-US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/>
        </a:p>
      </dgm:t>
    </dgm:pt>
    <dgm:pt modelId="{B3AC4ABD-3393-49E6-B22C-5258D54F3AA8}">
      <dgm:prSet/>
      <dgm:spPr/>
      <dgm:t>
        <a:bodyPr/>
        <a:lstStyle/>
        <a:p>
          <a:r>
            <a:rPr lang="en-US" altLang="zh-CN" dirty="0"/>
            <a:t>Bloom</a:t>
          </a:r>
          <a:r>
            <a:rPr lang="zh-CN" altLang="en-US" dirty="0"/>
            <a:t> </a:t>
          </a:r>
          <a:r>
            <a:rPr lang="en-US" altLang="zh-CN" dirty="0"/>
            <a:t>Filter</a:t>
          </a:r>
          <a:endParaRPr lang="en-US" dirty="0"/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dirty="0"/>
            <a:t>Separate</a:t>
          </a:r>
          <a:r>
            <a:rPr lang="zh-CN" altLang="en-US" dirty="0"/>
            <a:t> </a:t>
          </a:r>
          <a:r>
            <a:rPr lang="en-US" altLang="zh-CN" dirty="0"/>
            <a:t>Chaining</a:t>
          </a:r>
          <a:endParaRPr lang="zh-CN" altLang="en-US" dirty="0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dirty="0"/>
            <a:t>Open</a:t>
          </a:r>
          <a:r>
            <a:rPr lang="zh-CN" altLang="en-US" dirty="0"/>
            <a:t> </a:t>
          </a:r>
          <a:r>
            <a:rPr lang="en-US" altLang="zh-CN" dirty="0"/>
            <a:t>Addressing</a:t>
          </a:r>
          <a:endParaRPr lang="zh-CN" altLang="en-US" dirty="0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40C135C6-FE8A-BE49-940B-3952902C4556}">
      <dgm:prSet/>
      <dgm:spPr/>
      <dgm:t>
        <a:bodyPr/>
        <a:lstStyle/>
        <a:p>
          <a:r>
            <a:rPr lang="en-US" altLang="zh-CN" dirty="0"/>
            <a:t>false</a:t>
          </a:r>
          <a:r>
            <a:rPr lang="zh-CN" altLang="en-US" dirty="0"/>
            <a:t> </a:t>
          </a:r>
          <a:r>
            <a:rPr lang="en-US" altLang="zh-CN" dirty="0"/>
            <a:t>positive</a:t>
          </a:r>
          <a:r>
            <a:rPr lang="zh-CN" altLang="en-US" dirty="0"/>
            <a:t> </a:t>
          </a:r>
          <a:r>
            <a:rPr lang="en-US" altLang="zh-CN" dirty="0"/>
            <a:t>analysis</a:t>
          </a:r>
          <a:endParaRPr lang="zh-CN" altLang="en-US" dirty="0"/>
        </a:p>
      </dgm:t>
    </dgm:pt>
    <dgm:pt modelId="{3CF44307-9A52-8E43-8D7A-EEEFE78E418E}" type="par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30DC21D-1579-C444-9AE0-F5F6317CCE45}" type="sib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DE32B994-2433-8247-8127-160999E74777}">
      <dgm:prSet/>
      <dgm:spPr/>
      <dgm:t>
        <a:bodyPr/>
        <a:lstStyle/>
        <a:p>
          <a:r>
            <a:rPr lang="en-US" altLang="zh-CN" dirty="0"/>
            <a:t>Linear</a:t>
          </a:r>
          <a:r>
            <a:rPr lang="zh-CN" altLang="en-US" dirty="0"/>
            <a:t> </a:t>
          </a:r>
          <a:r>
            <a:rPr lang="en-US" altLang="zh-CN" dirty="0"/>
            <a:t>Probing</a:t>
          </a:r>
          <a:endParaRPr lang="zh-CN" altLang="en-US" dirty="0"/>
        </a:p>
      </dgm:t>
    </dgm:pt>
    <dgm:pt modelId="{D5D769CD-D7F3-5549-9419-3FF36EB860FD}" type="parTrans" cxnId="{F7FB684F-E3C3-D043-BE4A-5D1402BED5E0}">
      <dgm:prSet/>
      <dgm:spPr/>
      <dgm:t>
        <a:bodyPr/>
        <a:lstStyle/>
        <a:p>
          <a:endParaRPr lang="zh-CN" altLang="en-US"/>
        </a:p>
      </dgm:t>
    </dgm:pt>
    <dgm:pt modelId="{C025DF5F-8DA5-7C4F-8D26-868CE7650D79}" type="sibTrans" cxnId="{F7FB684F-E3C3-D043-BE4A-5D1402BED5E0}">
      <dgm:prSet/>
      <dgm:spPr/>
      <dgm:t>
        <a:bodyPr/>
        <a:lstStyle/>
        <a:p>
          <a:endParaRPr lang="zh-CN" altLang="en-US"/>
        </a:p>
      </dgm:t>
    </dgm:pt>
    <dgm:pt modelId="{677C9A02-E803-8648-BE03-AA1CC9080D68}">
      <dgm:prSet/>
      <dgm:spPr/>
      <dgm:t>
        <a:bodyPr/>
        <a:lstStyle/>
        <a:p>
          <a:r>
            <a:rPr lang="en-US" altLang="zh-CN" dirty="0"/>
            <a:t>Hashing</a:t>
          </a:r>
          <a:r>
            <a:rPr lang="zh-CN" altLang="en-US" dirty="0"/>
            <a:t> </a:t>
          </a:r>
          <a:r>
            <a:rPr lang="en-US" altLang="zh-CN" dirty="0"/>
            <a:t>functions</a:t>
          </a:r>
          <a:endParaRPr lang="zh-CN" altLang="en-US" dirty="0"/>
        </a:p>
      </dgm:t>
    </dgm:pt>
    <dgm:pt modelId="{B62DE863-1BE7-CE4B-9E86-9D85B7817987}" type="par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215DAEF2-0B29-1D42-8E41-4BFD07D77A70}" type="sib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D71377F7-18A5-654B-8588-32012A7D1F91}">
      <dgm:prSet/>
      <dgm:spPr/>
      <dgm:t>
        <a:bodyPr/>
        <a:lstStyle/>
        <a:p>
          <a:r>
            <a:rPr lang="en-US" altLang="zh-CN" dirty="0"/>
            <a:t>Universal</a:t>
          </a:r>
          <a:r>
            <a:rPr lang="zh-CN" altLang="en-US" dirty="0"/>
            <a:t> </a:t>
          </a:r>
          <a:r>
            <a:rPr lang="en-US" altLang="zh-CN" dirty="0"/>
            <a:t>hashing</a:t>
          </a:r>
          <a:endParaRPr lang="zh-CN" altLang="en-US" dirty="0"/>
        </a:p>
      </dgm:t>
    </dgm:pt>
    <dgm:pt modelId="{E53A06E9-E1B8-EE45-963C-6FD2FC305A06}" type="parTrans" cxnId="{7F523B4A-C82F-8D4F-A1B2-A9A3AE328895}">
      <dgm:prSet/>
      <dgm:spPr/>
      <dgm:t>
        <a:bodyPr/>
        <a:lstStyle/>
        <a:p>
          <a:endParaRPr lang="zh-CN" altLang="en-US"/>
        </a:p>
      </dgm:t>
    </dgm:pt>
    <dgm:pt modelId="{5240F9A0-631F-DF40-909E-6A3DF37F3BE3}" type="sibTrans" cxnId="{7F523B4A-C82F-8D4F-A1B2-A9A3AE328895}">
      <dgm:prSet/>
      <dgm:spPr/>
      <dgm:t>
        <a:bodyPr/>
        <a:lstStyle/>
        <a:p>
          <a:endParaRPr lang="zh-CN" altLang="en-US"/>
        </a:p>
      </dgm:t>
    </dgm:pt>
    <dgm:pt modelId="{085974FF-8837-074F-8AA0-D04F4851097E}">
      <dgm:prSet/>
      <dgm:spPr/>
      <dgm:t>
        <a:bodyPr/>
        <a:lstStyle/>
        <a:p>
          <a:r>
            <a:rPr lang="en-US" altLang="zh-CN" dirty="0"/>
            <a:t>Quadratic</a:t>
          </a:r>
          <a:r>
            <a:rPr lang="zh-CN" altLang="en-US" dirty="0"/>
            <a:t> </a:t>
          </a:r>
          <a:r>
            <a:rPr lang="en-US" altLang="zh-CN" dirty="0"/>
            <a:t>Probing</a:t>
          </a:r>
          <a:endParaRPr lang="zh-CN" altLang="en-US" dirty="0"/>
        </a:p>
      </dgm:t>
    </dgm:pt>
    <dgm:pt modelId="{43F9D881-1394-EA40-9071-177242236040}" type="parTrans" cxnId="{B1344014-B841-0F44-A586-3FA95D5EC9DE}">
      <dgm:prSet/>
      <dgm:spPr/>
      <dgm:t>
        <a:bodyPr/>
        <a:lstStyle/>
        <a:p>
          <a:endParaRPr lang="zh-CN" altLang="en-US"/>
        </a:p>
      </dgm:t>
    </dgm:pt>
    <dgm:pt modelId="{17862EF7-6F2C-B04F-8006-B2829B0197B8}" type="sibTrans" cxnId="{B1344014-B841-0F44-A586-3FA95D5EC9DE}">
      <dgm:prSet/>
      <dgm:spPr/>
      <dgm:t>
        <a:bodyPr/>
        <a:lstStyle/>
        <a:p>
          <a:endParaRPr lang="zh-CN" altLang="en-US"/>
        </a:p>
      </dgm:t>
    </dgm:pt>
    <dgm:pt modelId="{4539B1F3-0F59-A740-9A03-BAF308F4FF63}">
      <dgm:prSet/>
      <dgm:spPr/>
      <dgm:t>
        <a:bodyPr/>
        <a:lstStyle/>
        <a:p>
          <a:r>
            <a:rPr lang="en-US" altLang="zh-CN" dirty="0"/>
            <a:t>Double</a:t>
          </a:r>
          <a:r>
            <a:rPr lang="zh-CN" altLang="en-US" dirty="0"/>
            <a:t> </a:t>
          </a:r>
          <a:r>
            <a:rPr lang="en-US" altLang="zh-CN" dirty="0"/>
            <a:t>Hashing</a:t>
          </a:r>
          <a:endParaRPr lang="zh-CN" altLang="en-US" dirty="0"/>
        </a:p>
      </dgm:t>
    </dgm:pt>
    <dgm:pt modelId="{6FB42B4B-B43C-C24F-AE21-4FC3BFDF8FBE}" type="parTrans" cxnId="{4CB59D07-9D26-1045-A53B-9AF33D6E03A7}">
      <dgm:prSet/>
      <dgm:spPr/>
      <dgm:t>
        <a:bodyPr/>
        <a:lstStyle/>
        <a:p>
          <a:endParaRPr lang="zh-CN" altLang="en-US"/>
        </a:p>
      </dgm:t>
    </dgm:pt>
    <dgm:pt modelId="{80F12AF2-6592-3745-AC7B-97B53A688078}" type="sibTrans" cxnId="{4CB59D07-9D26-1045-A53B-9AF33D6E03A7}">
      <dgm:prSet/>
      <dgm:spPr/>
      <dgm:t>
        <a:bodyPr/>
        <a:lstStyle/>
        <a:p>
          <a:endParaRPr lang="zh-CN" altLang="en-US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FD44975-0EA2-2744-8F62-194D31243E1B}" type="pres">
      <dgm:prSet presAssocID="{AC918355-8F9B-4F09-B720-6574DA287041}" presName="childText" presStyleLbl="revTx" presStyleIdx="0" presStyleCnt="3">
        <dgm:presLayoutVars>
          <dgm:bulletEnabled val="1"/>
        </dgm:presLayoutVars>
      </dgm:prSet>
      <dgm:spPr/>
    </dgm:pt>
    <dgm:pt modelId="{CAA1060A-F01D-234D-A5B5-15047FFE84C8}" type="pres">
      <dgm:prSet presAssocID="{CF2444AC-25A3-45AF-9E27-F0625589132F}" presName="parentText" presStyleLbl="node1" presStyleIdx="1" presStyleCnt="3" custLinFactNeighborX="-1034" custLinFactNeighborY="1077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1" presStyleCnt="3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3C615D7-3F44-1542-8AB9-18060F3340FA}" type="pres">
      <dgm:prSet presAssocID="{B3AC4ABD-3393-49E6-B22C-5258D54F3AA8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149F4C02-EB09-2847-85E8-D31AE6DAB986}" type="presOf" srcId="{085974FF-8837-074F-8AA0-D04F4851097E}" destId="{B3D4FF40-A116-F443-A12B-EBBDAC4C5921}" srcOrd="0" destOrd="3" presId="urn:microsoft.com/office/officeart/2005/8/layout/vList2"/>
    <dgm:cxn modelId="{4CB59D07-9D26-1045-A53B-9AF33D6E03A7}" srcId="{2EEF85AF-4B87-C440-83AA-7A6F97371E15}" destId="{4539B1F3-0F59-A740-9A03-BAF308F4FF63}" srcOrd="2" destOrd="0" parTransId="{6FB42B4B-B43C-C24F-AE21-4FC3BFDF8FBE}" sibTransId="{80F12AF2-6592-3745-AC7B-97B53A688078}"/>
    <dgm:cxn modelId="{B1344014-B841-0F44-A586-3FA95D5EC9DE}" srcId="{2EEF85AF-4B87-C440-83AA-7A6F97371E15}" destId="{085974FF-8837-074F-8AA0-D04F4851097E}" srcOrd="1" destOrd="0" parTransId="{43F9D881-1394-EA40-9071-177242236040}" sibTransId="{17862EF7-6F2C-B04F-8006-B2829B0197B8}"/>
    <dgm:cxn modelId="{1C9BE420-CC1B-674D-9E22-DA2AF86FD4BA}" srcId="{B3AC4ABD-3393-49E6-B22C-5258D54F3AA8}" destId="{40C135C6-FE8A-BE49-940B-3952902C4556}" srcOrd="0" destOrd="0" parTransId="{3CF44307-9A52-8E43-8D7A-EEEFE78E418E}" sibTransId="{430DC21D-1579-C444-9AE0-F5F6317CCE45}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7F523B4A-C82F-8D4F-A1B2-A9A3AE328895}" srcId="{AC918355-8F9B-4F09-B720-6574DA287041}" destId="{D71377F7-18A5-654B-8588-32012A7D1F91}" srcOrd="1" destOrd="0" parTransId="{E53A06E9-E1B8-EE45-963C-6FD2FC305A06}" sibTransId="{5240F9A0-631F-DF40-909E-6A3DF37F3BE3}"/>
    <dgm:cxn modelId="{97BB4C4C-9569-9C46-819E-4A8976115266}" type="presOf" srcId="{AC918355-8F9B-4F09-B720-6574DA287041}" destId="{F36BEC44-DAC6-6343-85FD-985E84DAB391}" srcOrd="0" destOrd="0" presId="urn:microsoft.com/office/officeart/2005/8/layout/vList2"/>
    <dgm:cxn modelId="{F7FB684F-E3C3-D043-BE4A-5D1402BED5E0}" srcId="{2EEF85AF-4B87-C440-83AA-7A6F97371E15}" destId="{DE32B994-2433-8247-8127-160999E74777}" srcOrd="0" destOrd="0" parTransId="{D5D769CD-D7F3-5549-9419-3FF36EB860FD}" sibTransId="{C025DF5F-8DA5-7C4F-8D26-868CE7650D79}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94026755-DE43-3D45-8C77-553F70E5063F}" type="presOf" srcId="{B3AC4ABD-3393-49E6-B22C-5258D54F3AA8}" destId="{0F9D7059-6B5A-324D-BBB2-FF4779936521}" srcOrd="0" destOrd="0" presId="urn:microsoft.com/office/officeart/2005/8/layout/vList2"/>
    <dgm:cxn modelId="{AE04DE58-AB13-B24A-8054-0BE537E20E42}" type="presOf" srcId="{CF2444AC-25A3-45AF-9E27-F0625589132F}" destId="{CAA1060A-F01D-234D-A5B5-15047FFE84C8}" srcOrd="0" destOrd="0" presId="urn:microsoft.com/office/officeart/2005/8/layout/vList2"/>
    <dgm:cxn modelId="{8C3A045E-6D48-9249-8EF6-4A8CBF644044}" type="presOf" srcId="{4539B1F3-0F59-A740-9A03-BAF308F4FF63}" destId="{B3D4FF40-A116-F443-A12B-EBBDAC4C5921}" srcOrd="0" destOrd="4" presId="urn:microsoft.com/office/officeart/2005/8/layout/vList2"/>
    <dgm:cxn modelId="{EF02EC68-3DE4-1743-9B23-8D19D086DB8D}" type="presOf" srcId="{2EEF85AF-4B87-C440-83AA-7A6F97371E15}" destId="{B3D4FF40-A116-F443-A12B-EBBDAC4C5921}" srcOrd="0" destOrd="1" presId="urn:microsoft.com/office/officeart/2005/8/layout/vList2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CA80A480-E22C-634B-A522-1139C70AF760}" srcId="{AC918355-8F9B-4F09-B720-6574DA287041}" destId="{677C9A02-E803-8648-BE03-AA1CC9080D68}" srcOrd="0" destOrd="0" parTransId="{B62DE863-1BE7-CE4B-9E86-9D85B7817987}" sibTransId="{215DAEF2-0B29-1D42-8E41-4BFD07D77A70}"/>
    <dgm:cxn modelId="{EA2D578E-F203-5546-9F2F-5BED99D8938C}" type="presOf" srcId="{D71377F7-18A5-654B-8588-32012A7D1F91}" destId="{8FD44975-0EA2-2744-8F62-194D31243E1B}" srcOrd="0" destOrd="1" presId="urn:microsoft.com/office/officeart/2005/8/layout/vList2"/>
    <dgm:cxn modelId="{8F394AA0-C6AF-0046-964D-825527C2CE57}" type="presOf" srcId="{40C135C6-FE8A-BE49-940B-3952902C4556}" destId="{83C615D7-3F44-1542-8AB9-18060F3340FA}" srcOrd="0" destOrd="0" presId="urn:microsoft.com/office/officeart/2005/8/layout/vList2"/>
    <dgm:cxn modelId="{C5C397B8-A268-A049-8F14-DC17542335BB}" type="presOf" srcId="{DE32B994-2433-8247-8127-160999E74777}" destId="{B3D4FF40-A116-F443-A12B-EBBDAC4C5921}" srcOrd="0" destOrd="2" presId="urn:microsoft.com/office/officeart/2005/8/layout/vList2"/>
    <dgm:cxn modelId="{20AAC4C0-0D10-49F9-94CC-7F9A98CD0892}" srcId="{CD4C4DF3-CDA3-4C1A-BA09-6F2AA9088C98}" destId="{B3AC4ABD-3393-49E6-B22C-5258D54F3AA8}" srcOrd="2" destOrd="0" parTransId="{217CAF8E-9194-4CEE-B13D-4E63A1D5BC08}" sibTransId="{7625B602-CC8D-40F6-A946-15E9FF8A917C}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72DD3FDF-998E-ED40-B203-A8A842484DE5}" type="presOf" srcId="{82BF780E-35C8-5244-A178-392312345216}" destId="{B3D4FF40-A116-F443-A12B-EBBDAC4C5921}" srcOrd="0" destOrd="0" presId="urn:microsoft.com/office/officeart/2005/8/layout/vList2"/>
    <dgm:cxn modelId="{D3FF20E8-A85E-D242-B495-7760018D4B56}" type="presOf" srcId="{677C9A02-E803-8648-BE03-AA1CC9080D68}" destId="{8FD44975-0EA2-2744-8F62-194D31243E1B}" srcOrd="0" destOrd="0" presId="urn:microsoft.com/office/officeart/2005/8/layout/vList2"/>
    <dgm:cxn modelId="{967003F1-89BF-460D-A4CA-2C5AA70BC355}" srcId="{CD4C4DF3-CDA3-4C1A-BA09-6F2AA9088C98}" destId="{CF2444AC-25A3-45AF-9E27-F0625589132F}" srcOrd="1" destOrd="0" parTransId="{868C213E-ECF0-4837-9209-AC9DECD9C145}" sibTransId="{F53403EF-CE1D-433B-BCA2-CAF069B7E4B7}"/>
    <dgm:cxn modelId="{7F7FB686-798E-5342-8DDD-4603B2ACB674}" type="presParOf" srcId="{E3F036DE-6942-EB4D-9A0C-88DB77F2BE78}" destId="{F36BEC44-DAC6-6343-85FD-985E84DAB391}" srcOrd="0" destOrd="0" presId="urn:microsoft.com/office/officeart/2005/8/layout/vList2"/>
    <dgm:cxn modelId="{2E7C5D49-20B5-0349-9FED-3FD7671FA474}" type="presParOf" srcId="{E3F036DE-6942-EB4D-9A0C-88DB77F2BE78}" destId="{8FD44975-0EA2-2744-8F62-194D31243E1B}" srcOrd="1" destOrd="0" presId="urn:microsoft.com/office/officeart/2005/8/layout/vList2"/>
    <dgm:cxn modelId="{96D9C9FF-32FB-594B-8360-12EE92A92ECF}" type="presParOf" srcId="{E3F036DE-6942-EB4D-9A0C-88DB77F2BE78}" destId="{CAA1060A-F01D-234D-A5B5-15047FFE84C8}" srcOrd="2" destOrd="0" presId="urn:microsoft.com/office/officeart/2005/8/layout/vList2"/>
    <dgm:cxn modelId="{C0EF9506-2B4B-504D-A865-7EABDA17FD3E}" type="presParOf" srcId="{E3F036DE-6942-EB4D-9A0C-88DB77F2BE78}" destId="{B3D4FF40-A116-F443-A12B-EBBDAC4C5921}" srcOrd="3" destOrd="0" presId="urn:microsoft.com/office/officeart/2005/8/layout/vList2"/>
    <dgm:cxn modelId="{F24A70AF-72BE-1A4B-8A66-AC0BEE70CF99}" type="presParOf" srcId="{E3F036DE-6942-EB4D-9A0C-88DB77F2BE78}" destId="{0F9D7059-6B5A-324D-BBB2-FF4779936521}" srcOrd="4" destOrd="0" presId="urn:microsoft.com/office/officeart/2005/8/layout/vList2"/>
    <dgm:cxn modelId="{57B4991A-609D-CF41-A841-D93D8C018ABF}" type="presParOf" srcId="{E3F036DE-6942-EB4D-9A0C-88DB77F2BE78}" destId="{83C615D7-3F44-1542-8AB9-18060F3340F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altLang="zh-CN" dirty="0"/>
            <a:t>Hashing</a:t>
          </a:r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/>
        </a:p>
      </dgm:t>
    </dgm:pt>
    <dgm:pt modelId="{CF2444AC-25A3-45AF-9E27-F0625589132F}">
      <dgm:prSet/>
      <dgm:spPr/>
      <dgm:t>
        <a:bodyPr/>
        <a:lstStyle/>
        <a:p>
          <a:r>
            <a:rPr lang="en-US" altLang="zh-CN" dirty="0"/>
            <a:t>Collision</a:t>
          </a:r>
          <a:r>
            <a:rPr lang="zh-CN" altLang="en-US" dirty="0"/>
            <a:t> </a:t>
          </a:r>
          <a:r>
            <a:rPr lang="en-US" altLang="zh-CN" dirty="0"/>
            <a:t>resolution</a:t>
          </a:r>
          <a:endParaRPr lang="en-US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/>
        </a:p>
      </dgm:t>
    </dgm:pt>
    <dgm:pt modelId="{B3AC4ABD-3393-49E6-B22C-5258D54F3AA8}">
      <dgm:prSet/>
      <dgm:spPr/>
      <dgm:t>
        <a:bodyPr/>
        <a:lstStyle/>
        <a:p>
          <a:r>
            <a:rPr lang="en-US" altLang="zh-CN" dirty="0"/>
            <a:t>Bloom</a:t>
          </a:r>
          <a:r>
            <a:rPr lang="zh-CN" altLang="en-US" dirty="0"/>
            <a:t> </a:t>
          </a:r>
          <a:r>
            <a:rPr lang="en-US" altLang="zh-CN" dirty="0"/>
            <a:t>Filter</a:t>
          </a:r>
          <a:endParaRPr lang="en-US" dirty="0"/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dirty="0"/>
            <a:t>Separate</a:t>
          </a:r>
          <a:r>
            <a:rPr lang="zh-CN" altLang="en-US" dirty="0"/>
            <a:t> </a:t>
          </a:r>
          <a:r>
            <a:rPr lang="en-US" altLang="zh-CN" dirty="0"/>
            <a:t>Chaining</a:t>
          </a:r>
          <a:endParaRPr lang="zh-CN" altLang="en-US" dirty="0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dirty="0"/>
            <a:t>Open</a:t>
          </a:r>
          <a:r>
            <a:rPr lang="zh-CN" altLang="en-US" dirty="0"/>
            <a:t> </a:t>
          </a:r>
          <a:r>
            <a:rPr lang="en-US" altLang="zh-CN" dirty="0"/>
            <a:t>Addressing</a:t>
          </a:r>
          <a:endParaRPr lang="zh-CN" altLang="en-US" dirty="0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40C135C6-FE8A-BE49-940B-3952902C4556}">
      <dgm:prSet/>
      <dgm:spPr/>
      <dgm:t>
        <a:bodyPr/>
        <a:lstStyle/>
        <a:p>
          <a:r>
            <a:rPr lang="en-US" altLang="zh-CN" dirty="0"/>
            <a:t>false</a:t>
          </a:r>
          <a:r>
            <a:rPr lang="zh-CN" altLang="en-US" dirty="0"/>
            <a:t> </a:t>
          </a:r>
          <a:r>
            <a:rPr lang="en-US" altLang="zh-CN" dirty="0"/>
            <a:t>positive</a:t>
          </a:r>
          <a:r>
            <a:rPr lang="zh-CN" altLang="en-US" dirty="0"/>
            <a:t> </a:t>
          </a:r>
          <a:r>
            <a:rPr lang="en-US" altLang="zh-CN" dirty="0"/>
            <a:t>analysis</a:t>
          </a:r>
          <a:endParaRPr lang="zh-CN" altLang="en-US" dirty="0"/>
        </a:p>
      </dgm:t>
    </dgm:pt>
    <dgm:pt modelId="{3CF44307-9A52-8E43-8D7A-EEEFE78E418E}" type="par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30DC21D-1579-C444-9AE0-F5F6317CCE45}" type="sib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DE32B994-2433-8247-8127-160999E74777}">
      <dgm:prSet/>
      <dgm:spPr/>
      <dgm:t>
        <a:bodyPr/>
        <a:lstStyle/>
        <a:p>
          <a:r>
            <a:rPr lang="en-US" altLang="zh-CN" dirty="0"/>
            <a:t>Linear</a:t>
          </a:r>
          <a:r>
            <a:rPr lang="zh-CN" altLang="en-US" dirty="0"/>
            <a:t> </a:t>
          </a:r>
          <a:r>
            <a:rPr lang="en-US" altLang="zh-CN" dirty="0"/>
            <a:t>Probing</a:t>
          </a:r>
          <a:endParaRPr lang="zh-CN" altLang="en-US" dirty="0"/>
        </a:p>
      </dgm:t>
    </dgm:pt>
    <dgm:pt modelId="{D5D769CD-D7F3-5549-9419-3FF36EB860FD}" type="parTrans" cxnId="{F7FB684F-E3C3-D043-BE4A-5D1402BED5E0}">
      <dgm:prSet/>
      <dgm:spPr/>
      <dgm:t>
        <a:bodyPr/>
        <a:lstStyle/>
        <a:p>
          <a:endParaRPr lang="zh-CN" altLang="en-US"/>
        </a:p>
      </dgm:t>
    </dgm:pt>
    <dgm:pt modelId="{C025DF5F-8DA5-7C4F-8D26-868CE7650D79}" type="sibTrans" cxnId="{F7FB684F-E3C3-D043-BE4A-5D1402BED5E0}">
      <dgm:prSet/>
      <dgm:spPr/>
      <dgm:t>
        <a:bodyPr/>
        <a:lstStyle/>
        <a:p>
          <a:endParaRPr lang="zh-CN" altLang="en-US"/>
        </a:p>
      </dgm:t>
    </dgm:pt>
    <dgm:pt modelId="{677C9A02-E803-8648-BE03-AA1CC9080D68}">
      <dgm:prSet/>
      <dgm:spPr/>
      <dgm:t>
        <a:bodyPr/>
        <a:lstStyle/>
        <a:p>
          <a:r>
            <a:rPr lang="en-US" altLang="zh-CN" dirty="0"/>
            <a:t>Hashing</a:t>
          </a:r>
          <a:r>
            <a:rPr lang="zh-CN" altLang="en-US" dirty="0"/>
            <a:t> </a:t>
          </a:r>
          <a:r>
            <a:rPr lang="en-US" altLang="zh-CN" dirty="0"/>
            <a:t>functions</a:t>
          </a:r>
          <a:endParaRPr lang="zh-CN" altLang="en-US" dirty="0"/>
        </a:p>
      </dgm:t>
    </dgm:pt>
    <dgm:pt modelId="{B62DE863-1BE7-CE4B-9E86-9D85B7817987}" type="par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215DAEF2-0B29-1D42-8E41-4BFD07D77A70}" type="sibTrans" cxnId="{CA80A480-E22C-634B-A522-1139C70AF760}">
      <dgm:prSet/>
      <dgm:spPr/>
      <dgm:t>
        <a:bodyPr/>
        <a:lstStyle/>
        <a:p>
          <a:endParaRPr lang="zh-CN" altLang="en-US"/>
        </a:p>
      </dgm:t>
    </dgm:pt>
    <dgm:pt modelId="{D71377F7-18A5-654B-8588-32012A7D1F91}">
      <dgm:prSet/>
      <dgm:spPr/>
      <dgm:t>
        <a:bodyPr/>
        <a:lstStyle/>
        <a:p>
          <a:r>
            <a:rPr lang="en-US" altLang="zh-CN" dirty="0"/>
            <a:t>Universal</a:t>
          </a:r>
          <a:r>
            <a:rPr lang="zh-CN" altLang="en-US" dirty="0"/>
            <a:t> </a:t>
          </a:r>
          <a:r>
            <a:rPr lang="en-US" altLang="zh-CN" dirty="0"/>
            <a:t>hashing</a:t>
          </a:r>
          <a:endParaRPr lang="zh-CN" altLang="en-US" dirty="0"/>
        </a:p>
      </dgm:t>
    </dgm:pt>
    <dgm:pt modelId="{E53A06E9-E1B8-EE45-963C-6FD2FC305A06}" type="parTrans" cxnId="{7F523B4A-C82F-8D4F-A1B2-A9A3AE328895}">
      <dgm:prSet/>
      <dgm:spPr/>
      <dgm:t>
        <a:bodyPr/>
        <a:lstStyle/>
        <a:p>
          <a:endParaRPr lang="zh-CN" altLang="en-US"/>
        </a:p>
      </dgm:t>
    </dgm:pt>
    <dgm:pt modelId="{5240F9A0-631F-DF40-909E-6A3DF37F3BE3}" type="sibTrans" cxnId="{7F523B4A-C82F-8D4F-A1B2-A9A3AE328895}">
      <dgm:prSet/>
      <dgm:spPr/>
      <dgm:t>
        <a:bodyPr/>
        <a:lstStyle/>
        <a:p>
          <a:endParaRPr lang="zh-CN" altLang="en-US"/>
        </a:p>
      </dgm:t>
    </dgm:pt>
    <dgm:pt modelId="{085974FF-8837-074F-8AA0-D04F4851097E}">
      <dgm:prSet/>
      <dgm:spPr/>
      <dgm:t>
        <a:bodyPr/>
        <a:lstStyle/>
        <a:p>
          <a:r>
            <a:rPr lang="en-US" altLang="zh-CN" dirty="0"/>
            <a:t>Quadratic</a:t>
          </a:r>
          <a:r>
            <a:rPr lang="zh-CN" altLang="en-US" dirty="0"/>
            <a:t> </a:t>
          </a:r>
          <a:r>
            <a:rPr lang="en-US" altLang="zh-CN" dirty="0"/>
            <a:t>Probing</a:t>
          </a:r>
          <a:endParaRPr lang="zh-CN" altLang="en-US" dirty="0"/>
        </a:p>
      </dgm:t>
    </dgm:pt>
    <dgm:pt modelId="{43F9D881-1394-EA40-9071-177242236040}" type="parTrans" cxnId="{B1344014-B841-0F44-A586-3FA95D5EC9DE}">
      <dgm:prSet/>
      <dgm:spPr/>
      <dgm:t>
        <a:bodyPr/>
        <a:lstStyle/>
        <a:p>
          <a:endParaRPr lang="zh-CN" altLang="en-US"/>
        </a:p>
      </dgm:t>
    </dgm:pt>
    <dgm:pt modelId="{17862EF7-6F2C-B04F-8006-B2829B0197B8}" type="sibTrans" cxnId="{B1344014-B841-0F44-A586-3FA95D5EC9DE}">
      <dgm:prSet/>
      <dgm:spPr/>
      <dgm:t>
        <a:bodyPr/>
        <a:lstStyle/>
        <a:p>
          <a:endParaRPr lang="zh-CN" altLang="en-US"/>
        </a:p>
      </dgm:t>
    </dgm:pt>
    <dgm:pt modelId="{4539B1F3-0F59-A740-9A03-BAF308F4FF63}">
      <dgm:prSet/>
      <dgm:spPr/>
      <dgm:t>
        <a:bodyPr/>
        <a:lstStyle/>
        <a:p>
          <a:r>
            <a:rPr lang="en-US" altLang="zh-CN" dirty="0"/>
            <a:t>Double</a:t>
          </a:r>
          <a:r>
            <a:rPr lang="zh-CN" altLang="en-US" dirty="0"/>
            <a:t> </a:t>
          </a:r>
          <a:r>
            <a:rPr lang="en-US" altLang="zh-CN" dirty="0"/>
            <a:t>Hashing</a:t>
          </a:r>
          <a:endParaRPr lang="zh-CN" altLang="en-US" dirty="0"/>
        </a:p>
      </dgm:t>
    </dgm:pt>
    <dgm:pt modelId="{6FB42B4B-B43C-C24F-AE21-4FC3BFDF8FBE}" type="parTrans" cxnId="{4CB59D07-9D26-1045-A53B-9AF33D6E03A7}">
      <dgm:prSet/>
      <dgm:spPr/>
      <dgm:t>
        <a:bodyPr/>
        <a:lstStyle/>
        <a:p>
          <a:endParaRPr lang="zh-CN" altLang="en-US"/>
        </a:p>
      </dgm:t>
    </dgm:pt>
    <dgm:pt modelId="{80F12AF2-6592-3745-AC7B-97B53A688078}" type="sibTrans" cxnId="{4CB59D07-9D26-1045-A53B-9AF33D6E03A7}">
      <dgm:prSet/>
      <dgm:spPr/>
      <dgm:t>
        <a:bodyPr/>
        <a:lstStyle/>
        <a:p>
          <a:endParaRPr lang="zh-CN" altLang="en-US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FD44975-0EA2-2744-8F62-194D31243E1B}" type="pres">
      <dgm:prSet presAssocID="{AC918355-8F9B-4F09-B720-6574DA287041}" presName="childText" presStyleLbl="revTx" presStyleIdx="0" presStyleCnt="3">
        <dgm:presLayoutVars>
          <dgm:bulletEnabled val="1"/>
        </dgm:presLayoutVars>
      </dgm:prSet>
      <dgm:spPr/>
    </dgm:pt>
    <dgm:pt modelId="{CAA1060A-F01D-234D-A5B5-15047FFE84C8}" type="pres">
      <dgm:prSet presAssocID="{CF2444AC-25A3-45AF-9E27-F0625589132F}" presName="parentText" presStyleLbl="node1" presStyleIdx="1" presStyleCnt="3" custLinFactNeighborX="-1034" custLinFactNeighborY="1077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1" presStyleCnt="3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3C615D7-3F44-1542-8AB9-18060F3340FA}" type="pres">
      <dgm:prSet presAssocID="{B3AC4ABD-3393-49E6-B22C-5258D54F3AA8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149F4C02-EB09-2847-85E8-D31AE6DAB986}" type="presOf" srcId="{085974FF-8837-074F-8AA0-D04F4851097E}" destId="{B3D4FF40-A116-F443-A12B-EBBDAC4C5921}" srcOrd="0" destOrd="3" presId="urn:microsoft.com/office/officeart/2005/8/layout/vList2"/>
    <dgm:cxn modelId="{4CB59D07-9D26-1045-A53B-9AF33D6E03A7}" srcId="{2EEF85AF-4B87-C440-83AA-7A6F97371E15}" destId="{4539B1F3-0F59-A740-9A03-BAF308F4FF63}" srcOrd="2" destOrd="0" parTransId="{6FB42B4B-B43C-C24F-AE21-4FC3BFDF8FBE}" sibTransId="{80F12AF2-6592-3745-AC7B-97B53A688078}"/>
    <dgm:cxn modelId="{B1344014-B841-0F44-A586-3FA95D5EC9DE}" srcId="{2EEF85AF-4B87-C440-83AA-7A6F97371E15}" destId="{085974FF-8837-074F-8AA0-D04F4851097E}" srcOrd="1" destOrd="0" parTransId="{43F9D881-1394-EA40-9071-177242236040}" sibTransId="{17862EF7-6F2C-B04F-8006-B2829B0197B8}"/>
    <dgm:cxn modelId="{1C9BE420-CC1B-674D-9E22-DA2AF86FD4BA}" srcId="{B3AC4ABD-3393-49E6-B22C-5258D54F3AA8}" destId="{40C135C6-FE8A-BE49-940B-3952902C4556}" srcOrd="0" destOrd="0" parTransId="{3CF44307-9A52-8E43-8D7A-EEEFE78E418E}" sibTransId="{430DC21D-1579-C444-9AE0-F5F6317CCE45}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7F523B4A-C82F-8D4F-A1B2-A9A3AE328895}" srcId="{AC918355-8F9B-4F09-B720-6574DA287041}" destId="{D71377F7-18A5-654B-8588-32012A7D1F91}" srcOrd="1" destOrd="0" parTransId="{E53A06E9-E1B8-EE45-963C-6FD2FC305A06}" sibTransId="{5240F9A0-631F-DF40-909E-6A3DF37F3BE3}"/>
    <dgm:cxn modelId="{97BB4C4C-9569-9C46-819E-4A8976115266}" type="presOf" srcId="{AC918355-8F9B-4F09-B720-6574DA287041}" destId="{F36BEC44-DAC6-6343-85FD-985E84DAB391}" srcOrd="0" destOrd="0" presId="urn:microsoft.com/office/officeart/2005/8/layout/vList2"/>
    <dgm:cxn modelId="{F7FB684F-E3C3-D043-BE4A-5D1402BED5E0}" srcId="{2EEF85AF-4B87-C440-83AA-7A6F97371E15}" destId="{DE32B994-2433-8247-8127-160999E74777}" srcOrd="0" destOrd="0" parTransId="{D5D769CD-D7F3-5549-9419-3FF36EB860FD}" sibTransId="{C025DF5F-8DA5-7C4F-8D26-868CE7650D79}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94026755-DE43-3D45-8C77-553F70E5063F}" type="presOf" srcId="{B3AC4ABD-3393-49E6-B22C-5258D54F3AA8}" destId="{0F9D7059-6B5A-324D-BBB2-FF4779936521}" srcOrd="0" destOrd="0" presId="urn:microsoft.com/office/officeart/2005/8/layout/vList2"/>
    <dgm:cxn modelId="{AE04DE58-AB13-B24A-8054-0BE537E20E42}" type="presOf" srcId="{CF2444AC-25A3-45AF-9E27-F0625589132F}" destId="{CAA1060A-F01D-234D-A5B5-15047FFE84C8}" srcOrd="0" destOrd="0" presId="urn:microsoft.com/office/officeart/2005/8/layout/vList2"/>
    <dgm:cxn modelId="{8C3A045E-6D48-9249-8EF6-4A8CBF644044}" type="presOf" srcId="{4539B1F3-0F59-A740-9A03-BAF308F4FF63}" destId="{B3D4FF40-A116-F443-A12B-EBBDAC4C5921}" srcOrd="0" destOrd="4" presId="urn:microsoft.com/office/officeart/2005/8/layout/vList2"/>
    <dgm:cxn modelId="{EF02EC68-3DE4-1743-9B23-8D19D086DB8D}" type="presOf" srcId="{2EEF85AF-4B87-C440-83AA-7A6F97371E15}" destId="{B3D4FF40-A116-F443-A12B-EBBDAC4C5921}" srcOrd="0" destOrd="1" presId="urn:microsoft.com/office/officeart/2005/8/layout/vList2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CA80A480-E22C-634B-A522-1139C70AF760}" srcId="{AC918355-8F9B-4F09-B720-6574DA287041}" destId="{677C9A02-E803-8648-BE03-AA1CC9080D68}" srcOrd="0" destOrd="0" parTransId="{B62DE863-1BE7-CE4B-9E86-9D85B7817987}" sibTransId="{215DAEF2-0B29-1D42-8E41-4BFD07D77A70}"/>
    <dgm:cxn modelId="{EA2D578E-F203-5546-9F2F-5BED99D8938C}" type="presOf" srcId="{D71377F7-18A5-654B-8588-32012A7D1F91}" destId="{8FD44975-0EA2-2744-8F62-194D31243E1B}" srcOrd="0" destOrd="1" presId="urn:microsoft.com/office/officeart/2005/8/layout/vList2"/>
    <dgm:cxn modelId="{8F394AA0-C6AF-0046-964D-825527C2CE57}" type="presOf" srcId="{40C135C6-FE8A-BE49-940B-3952902C4556}" destId="{83C615D7-3F44-1542-8AB9-18060F3340FA}" srcOrd="0" destOrd="0" presId="urn:microsoft.com/office/officeart/2005/8/layout/vList2"/>
    <dgm:cxn modelId="{C5C397B8-A268-A049-8F14-DC17542335BB}" type="presOf" srcId="{DE32B994-2433-8247-8127-160999E74777}" destId="{B3D4FF40-A116-F443-A12B-EBBDAC4C5921}" srcOrd="0" destOrd="2" presId="urn:microsoft.com/office/officeart/2005/8/layout/vList2"/>
    <dgm:cxn modelId="{20AAC4C0-0D10-49F9-94CC-7F9A98CD0892}" srcId="{CD4C4DF3-CDA3-4C1A-BA09-6F2AA9088C98}" destId="{B3AC4ABD-3393-49E6-B22C-5258D54F3AA8}" srcOrd="2" destOrd="0" parTransId="{217CAF8E-9194-4CEE-B13D-4E63A1D5BC08}" sibTransId="{7625B602-CC8D-40F6-A946-15E9FF8A917C}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72DD3FDF-998E-ED40-B203-A8A842484DE5}" type="presOf" srcId="{82BF780E-35C8-5244-A178-392312345216}" destId="{B3D4FF40-A116-F443-A12B-EBBDAC4C5921}" srcOrd="0" destOrd="0" presId="urn:microsoft.com/office/officeart/2005/8/layout/vList2"/>
    <dgm:cxn modelId="{D3FF20E8-A85E-D242-B495-7760018D4B56}" type="presOf" srcId="{677C9A02-E803-8648-BE03-AA1CC9080D68}" destId="{8FD44975-0EA2-2744-8F62-194D31243E1B}" srcOrd="0" destOrd="0" presId="urn:microsoft.com/office/officeart/2005/8/layout/vList2"/>
    <dgm:cxn modelId="{967003F1-89BF-460D-A4CA-2C5AA70BC355}" srcId="{CD4C4DF3-CDA3-4C1A-BA09-6F2AA9088C98}" destId="{CF2444AC-25A3-45AF-9E27-F0625589132F}" srcOrd="1" destOrd="0" parTransId="{868C213E-ECF0-4837-9209-AC9DECD9C145}" sibTransId="{F53403EF-CE1D-433B-BCA2-CAF069B7E4B7}"/>
    <dgm:cxn modelId="{7F7FB686-798E-5342-8DDD-4603B2ACB674}" type="presParOf" srcId="{E3F036DE-6942-EB4D-9A0C-88DB77F2BE78}" destId="{F36BEC44-DAC6-6343-85FD-985E84DAB391}" srcOrd="0" destOrd="0" presId="urn:microsoft.com/office/officeart/2005/8/layout/vList2"/>
    <dgm:cxn modelId="{2E7C5D49-20B5-0349-9FED-3FD7671FA474}" type="presParOf" srcId="{E3F036DE-6942-EB4D-9A0C-88DB77F2BE78}" destId="{8FD44975-0EA2-2744-8F62-194D31243E1B}" srcOrd="1" destOrd="0" presId="urn:microsoft.com/office/officeart/2005/8/layout/vList2"/>
    <dgm:cxn modelId="{96D9C9FF-32FB-594B-8360-12EE92A92ECF}" type="presParOf" srcId="{E3F036DE-6942-EB4D-9A0C-88DB77F2BE78}" destId="{CAA1060A-F01D-234D-A5B5-15047FFE84C8}" srcOrd="2" destOrd="0" presId="urn:microsoft.com/office/officeart/2005/8/layout/vList2"/>
    <dgm:cxn modelId="{C0EF9506-2B4B-504D-A865-7EABDA17FD3E}" type="presParOf" srcId="{E3F036DE-6942-EB4D-9A0C-88DB77F2BE78}" destId="{B3D4FF40-A116-F443-A12B-EBBDAC4C5921}" srcOrd="3" destOrd="0" presId="urn:microsoft.com/office/officeart/2005/8/layout/vList2"/>
    <dgm:cxn modelId="{F24A70AF-72BE-1A4B-8A66-AC0BEE70CF99}" type="presParOf" srcId="{E3F036DE-6942-EB4D-9A0C-88DB77F2BE78}" destId="{0F9D7059-6B5A-324D-BBB2-FF4779936521}" srcOrd="4" destOrd="0" presId="urn:microsoft.com/office/officeart/2005/8/layout/vList2"/>
    <dgm:cxn modelId="{57B4991A-609D-CF41-A841-D93D8C018ABF}" type="presParOf" srcId="{E3F036DE-6942-EB4D-9A0C-88DB77F2BE78}" destId="{83C615D7-3F44-1542-8AB9-18060F3340F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35131"/>
          <a:ext cx="4697730" cy="7195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Hashing</a:t>
          </a:r>
        </a:p>
      </dsp:txBody>
      <dsp:txXfrm>
        <a:off x="35125" y="70256"/>
        <a:ext cx="4627480" cy="649299"/>
      </dsp:txXfrm>
    </dsp:sp>
    <dsp:sp modelId="{8FD44975-0EA2-2744-8F62-194D31243E1B}">
      <dsp:nvSpPr>
        <dsp:cNvPr id="0" name=""/>
        <dsp:cNvSpPr/>
      </dsp:nvSpPr>
      <dsp:spPr>
        <a:xfrm>
          <a:off x="0" y="754681"/>
          <a:ext cx="469773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300" kern="1200" dirty="0"/>
            <a:t>Hashing</a:t>
          </a:r>
          <a:r>
            <a:rPr lang="zh-CN" altLang="en-US" sz="2300" kern="1200" dirty="0"/>
            <a:t> </a:t>
          </a:r>
          <a:r>
            <a:rPr lang="en-US" altLang="zh-CN" sz="2300" kern="1200" dirty="0"/>
            <a:t>functions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300" kern="1200" dirty="0"/>
            <a:t>Universal</a:t>
          </a:r>
          <a:r>
            <a:rPr lang="zh-CN" altLang="en-US" sz="2300" kern="1200" dirty="0"/>
            <a:t> </a:t>
          </a:r>
          <a:r>
            <a:rPr lang="en-US" altLang="zh-CN" sz="2300" kern="1200" dirty="0"/>
            <a:t>hashing</a:t>
          </a:r>
          <a:endParaRPr lang="zh-CN" altLang="en-US" sz="2300" kern="1200" dirty="0"/>
        </a:p>
      </dsp:txBody>
      <dsp:txXfrm>
        <a:off x="0" y="754681"/>
        <a:ext cx="4697730" cy="791774"/>
      </dsp:txXfrm>
    </dsp:sp>
    <dsp:sp modelId="{CAA1060A-F01D-234D-A5B5-15047FFE84C8}">
      <dsp:nvSpPr>
        <dsp:cNvPr id="0" name=""/>
        <dsp:cNvSpPr/>
      </dsp:nvSpPr>
      <dsp:spPr>
        <a:xfrm>
          <a:off x="0" y="1567858"/>
          <a:ext cx="4697730" cy="719549"/>
        </a:xfrm>
        <a:prstGeom prst="roundRect">
          <a:avLst/>
        </a:prstGeom>
        <a:solidFill>
          <a:schemeClr val="accent2">
            <a:hueOff val="1620045"/>
            <a:satOff val="225"/>
            <a:lumOff val="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Collision</a:t>
          </a:r>
          <a:r>
            <a:rPr lang="zh-CN" altLang="en-US" sz="3000" kern="1200" dirty="0"/>
            <a:t> </a:t>
          </a:r>
          <a:r>
            <a:rPr lang="en-US" altLang="zh-CN" sz="3000" kern="1200" dirty="0"/>
            <a:t>resolution</a:t>
          </a:r>
          <a:endParaRPr lang="en-US" sz="3000" kern="1200" dirty="0"/>
        </a:p>
      </dsp:txBody>
      <dsp:txXfrm>
        <a:off x="35125" y="1602983"/>
        <a:ext cx="4627480" cy="649299"/>
      </dsp:txXfrm>
    </dsp:sp>
    <dsp:sp modelId="{B3D4FF40-A116-F443-A12B-EBBDAC4C5921}">
      <dsp:nvSpPr>
        <dsp:cNvPr id="0" name=""/>
        <dsp:cNvSpPr/>
      </dsp:nvSpPr>
      <dsp:spPr>
        <a:xfrm>
          <a:off x="0" y="2266006"/>
          <a:ext cx="4697730" cy="198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300" kern="1200" dirty="0"/>
            <a:t>Separate</a:t>
          </a:r>
          <a:r>
            <a:rPr lang="zh-CN" altLang="en-US" sz="2300" kern="1200" dirty="0"/>
            <a:t> </a:t>
          </a:r>
          <a:r>
            <a:rPr lang="en-US" altLang="zh-CN" sz="2300" kern="1200" dirty="0"/>
            <a:t>Chaining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300" kern="1200" dirty="0"/>
            <a:t>Open</a:t>
          </a:r>
          <a:r>
            <a:rPr lang="zh-CN" altLang="en-US" sz="2300" kern="1200" dirty="0"/>
            <a:t> </a:t>
          </a:r>
          <a:r>
            <a:rPr lang="en-US" altLang="zh-CN" sz="2300" kern="1200" dirty="0"/>
            <a:t>Addressing</a:t>
          </a:r>
          <a:endParaRPr lang="zh-CN" altLang="en-US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300" kern="1200" dirty="0"/>
            <a:t>Linear</a:t>
          </a:r>
          <a:r>
            <a:rPr lang="zh-CN" altLang="en-US" sz="2300" kern="1200" dirty="0"/>
            <a:t> </a:t>
          </a:r>
          <a:r>
            <a:rPr lang="en-US" altLang="zh-CN" sz="2300" kern="1200" dirty="0"/>
            <a:t>Probing</a:t>
          </a:r>
          <a:endParaRPr lang="zh-CN" altLang="en-US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300" kern="1200" dirty="0"/>
            <a:t>Quadratic</a:t>
          </a:r>
          <a:r>
            <a:rPr lang="zh-CN" altLang="en-US" sz="2300" kern="1200" dirty="0"/>
            <a:t> </a:t>
          </a:r>
          <a:r>
            <a:rPr lang="en-US" altLang="zh-CN" sz="2300" kern="1200" dirty="0"/>
            <a:t>Probing</a:t>
          </a:r>
          <a:endParaRPr lang="zh-CN" altLang="en-US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300" kern="1200" dirty="0"/>
            <a:t>Double</a:t>
          </a:r>
          <a:r>
            <a:rPr lang="zh-CN" altLang="en-US" sz="2300" kern="1200" dirty="0"/>
            <a:t> </a:t>
          </a:r>
          <a:r>
            <a:rPr lang="en-US" altLang="zh-CN" sz="2300" kern="1200" dirty="0"/>
            <a:t>Hashing</a:t>
          </a:r>
          <a:endParaRPr lang="zh-CN" altLang="en-US" sz="2300" kern="1200" dirty="0"/>
        </a:p>
      </dsp:txBody>
      <dsp:txXfrm>
        <a:off x="0" y="2266006"/>
        <a:ext cx="4697730" cy="1987200"/>
      </dsp:txXfrm>
    </dsp:sp>
    <dsp:sp modelId="{0F9D7059-6B5A-324D-BBB2-FF4779936521}">
      <dsp:nvSpPr>
        <dsp:cNvPr id="0" name=""/>
        <dsp:cNvSpPr/>
      </dsp:nvSpPr>
      <dsp:spPr>
        <a:xfrm>
          <a:off x="0" y="4253206"/>
          <a:ext cx="4697730" cy="719549"/>
        </a:xfrm>
        <a:prstGeom prst="roundRect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Bloom</a:t>
          </a:r>
          <a:r>
            <a:rPr lang="zh-CN" altLang="en-US" sz="3000" kern="1200" dirty="0"/>
            <a:t> </a:t>
          </a:r>
          <a:r>
            <a:rPr lang="en-US" altLang="zh-CN" sz="3000" kern="1200" dirty="0"/>
            <a:t>Filter</a:t>
          </a:r>
          <a:endParaRPr lang="en-US" sz="3000" kern="1200" dirty="0"/>
        </a:p>
      </dsp:txBody>
      <dsp:txXfrm>
        <a:off x="35125" y="4288331"/>
        <a:ext cx="4627480" cy="649299"/>
      </dsp:txXfrm>
    </dsp:sp>
    <dsp:sp modelId="{83C615D7-3F44-1542-8AB9-18060F3340FA}">
      <dsp:nvSpPr>
        <dsp:cNvPr id="0" name=""/>
        <dsp:cNvSpPr/>
      </dsp:nvSpPr>
      <dsp:spPr>
        <a:xfrm>
          <a:off x="0" y="4972756"/>
          <a:ext cx="4697730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300" kern="1200" dirty="0"/>
            <a:t>false</a:t>
          </a:r>
          <a:r>
            <a:rPr lang="zh-CN" altLang="en-US" sz="2300" kern="1200" dirty="0"/>
            <a:t> </a:t>
          </a:r>
          <a:r>
            <a:rPr lang="en-US" altLang="zh-CN" sz="2300" kern="1200" dirty="0"/>
            <a:t>positive</a:t>
          </a:r>
          <a:r>
            <a:rPr lang="zh-CN" altLang="en-US" sz="2300" kern="1200" dirty="0"/>
            <a:t> </a:t>
          </a:r>
          <a:r>
            <a:rPr lang="en-US" altLang="zh-CN" sz="2300" kern="1200" dirty="0"/>
            <a:t>analysis</a:t>
          </a:r>
          <a:endParaRPr lang="zh-CN" altLang="en-US" sz="2300" kern="1200" dirty="0"/>
        </a:p>
      </dsp:txBody>
      <dsp:txXfrm>
        <a:off x="0" y="4972756"/>
        <a:ext cx="4697730" cy="496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35131"/>
          <a:ext cx="4697730" cy="7195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Hashing</a:t>
          </a:r>
        </a:p>
      </dsp:txBody>
      <dsp:txXfrm>
        <a:off x="35125" y="70256"/>
        <a:ext cx="4627480" cy="649299"/>
      </dsp:txXfrm>
    </dsp:sp>
    <dsp:sp modelId="{8FD44975-0EA2-2744-8F62-194D31243E1B}">
      <dsp:nvSpPr>
        <dsp:cNvPr id="0" name=""/>
        <dsp:cNvSpPr/>
      </dsp:nvSpPr>
      <dsp:spPr>
        <a:xfrm>
          <a:off x="0" y="754681"/>
          <a:ext cx="469773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300" kern="1200" dirty="0"/>
            <a:t>Hashing</a:t>
          </a:r>
          <a:r>
            <a:rPr lang="zh-CN" altLang="en-US" sz="2300" kern="1200" dirty="0"/>
            <a:t> </a:t>
          </a:r>
          <a:r>
            <a:rPr lang="en-US" altLang="zh-CN" sz="2300" kern="1200" dirty="0"/>
            <a:t>functions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300" kern="1200" dirty="0"/>
            <a:t>Universal</a:t>
          </a:r>
          <a:r>
            <a:rPr lang="zh-CN" altLang="en-US" sz="2300" kern="1200" dirty="0"/>
            <a:t> </a:t>
          </a:r>
          <a:r>
            <a:rPr lang="en-US" altLang="zh-CN" sz="2300" kern="1200" dirty="0"/>
            <a:t>hashing</a:t>
          </a:r>
          <a:endParaRPr lang="zh-CN" altLang="en-US" sz="2300" kern="1200" dirty="0"/>
        </a:p>
      </dsp:txBody>
      <dsp:txXfrm>
        <a:off x="0" y="754681"/>
        <a:ext cx="4697730" cy="791774"/>
      </dsp:txXfrm>
    </dsp:sp>
    <dsp:sp modelId="{CAA1060A-F01D-234D-A5B5-15047FFE84C8}">
      <dsp:nvSpPr>
        <dsp:cNvPr id="0" name=""/>
        <dsp:cNvSpPr/>
      </dsp:nvSpPr>
      <dsp:spPr>
        <a:xfrm>
          <a:off x="0" y="1567858"/>
          <a:ext cx="4697730" cy="719549"/>
        </a:xfrm>
        <a:prstGeom prst="roundRect">
          <a:avLst/>
        </a:prstGeom>
        <a:solidFill>
          <a:schemeClr val="accent2">
            <a:hueOff val="1620045"/>
            <a:satOff val="225"/>
            <a:lumOff val="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Collision</a:t>
          </a:r>
          <a:r>
            <a:rPr lang="zh-CN" altLang="en-US" sz="3000" kern="1200" dirty="0"/>
            <a:t> </a:t>
          </a:r>
          <a:r>
            <a:rPr lang="en-US" altLang="zh-CN" sz="3000" kern="1200" dirty="0"/>
            <a:t>resolution</a:t>
          </a:r>
          <a:endParaRPr lang="en-US" sz="3000" kern="1200" dirty="0"/>
        </a:p>
      </dsp:txBody>
      <dsp:txXfrm>
        <a:off x="35125" y="1602983"/>
        <a:ext cx="4627480" cy="649299"/>
      </dsp:txXfrm>
    </dsp:sp>
    <dsp:sp modelId="{B3D4FF40-A116-F443-A12B-EBBDAC4C5921}">
      <dsp:nvSpPr>
        <dsp:cNvPr id="0" name=""/>
        <dsp:cNvSpPr/>
      </dsp:nvSpPr>
      <dsp:spPr>
        <a:xfrm>
          <a:off x="0" y="2266006"/>
          <a:ext cx="4697730" cy="198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300" kern="1200" dirty="0"/>
            <a:t>Separate</a:t>
          </a:r>
          <a:r>
            <a:rPr lang="zh-CN" altLang="en-US" sz="2300" kern="1200" dirty="0"/>
            <a:t> </a:t>
          </a:r>
          <a:r>
            <a:rPr lang="en-US" altLang="zh-CN" sz="2300" kern="1200" dirty="0"/>
            <a:t>Chaining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300" kern="1200" dirty="0"/>
            <a:t>Open</a:t>
          </a:r>
          <a:r>
            <a:rPr lang="zh-CN" altLang="en-US" sz="2300" kern="1200" dirty="0"/>
            <a:t> </a:t>
          </a:r>
          <a:r>
            <a:rPr lang="en-US" altLang="zh-CN" sz="2300" kern="1200" dirty="0"/>
            <a:t>Addressing</a:t>
          </a:r>
          <a:endParaRPr lang="zh-CN" altLang="en-US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300" kern="1200" dirty="0"/>
            <a:t>Linear</a:t>
          </a:r>
          <a:r>
            <a:rPr lang="zh-CN" altLang="en-US" sz="2300" kern="1200" dirty="0"/>
            <a:t> </a:t>
          </a:r>
          <a:r>
            <a:rPr lang="en-US" altLang="zh-CN" sz="2300" kern="1200" dirty="0"/>
            <a:t>Probing</a:t>
          </a:r>
          <a:endParaRPr lang="zh-CN" altLang="en-US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300" kern="1200" dirty="0"/>
            <a:t>Quadratic</a:t>
          </a:r>
          <a:r>
            <a:rPr lang="zh-CN" altLang="en-US" sz="2300" kern="1200" dirty="0"/>
            <a:t> </a:t>
          </a:r>
          <a:r>
            <a:rPr lang="en-US" altLang="zh-CN" sz="2300" kern="1200" dirty="0"/>
            <a:t>Probing</a:t>
          </a:r>
          <a:endParaRPr lang="zh-CN" altLang="en-US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300" kern="1200" dirty="0"/>
            <a:t>Double</a:t>
          </a:r>
          <a:r>
            <a:rPr lang="zh-CN" altLang="en-US" sz="2300" kern="1200" dirty="0"/>
            <a:t> </a:t>
          </a:r>
          <a:r>
            <a:rPr lang="en-US" altLang="zh-CN" sz="2300" kern="1200" dirty="0"/>
            <a:t>Hashing</a:t>
          </a:r>
          <a:endParaRPr lang="zh-CN" altLang="en-US" sz="2300" kern="1200" dirty="0"/>
        </a:p>
      </dsp:txBody>
      <dsp:txXfrm>
        <a:off x="0" y="2266006"/>
        <a:ext cx="4697730" cy="1987200"/>
      </dsp:txXfrm>
    </dsp:sp>
    <dsp:sp modelId="{0F9D7059-6B5A-324D-BBB2-FF4779936521}">
      <dsp:nvSpPr>
        <dsp:cNvPr id="0" name=""/>
        <dsp:cNvSpPr/>
      </dsp:nvSpPr>
      <dsp:spPr>
        <a:xfrm>
          <a:off x="0" y="4253206"/>
          <a:ext cx="4697730" cy="719549"/>
        </a:xfrm>
        <a:prstGeom prst="roundRect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Bloom</a:t>
          </a:r>
          <a:r>
            <a:rPr lang="zh-CN" altLang="en-US" sz="3000" kern="1200" dirty="0"/>
            <a:t> </a:t>
          </a:r>
          <a:r>
            <a:rPr lang="en-US" altLang="zh-CN" sz="3000" kern="1200" dirty="0"/>
            <a:t>Filter</a:t>
          </a:r>
          <a:endParaRPr lang="en-US" sz="3000" kern="1200" dirty="0"/>
        </a:p>
      </dsp:txBody>
      <dsp:txXfrm>
        <a:off x="35125" y="4288331"/>
        <a:ext cx="4627480" cy="649299"/>
      </dsp:txXfrm>
    </dsp:sp>
    <dsp:sp modelId="{83C615D7-3F44-1542-8AB9-18060F3340FA}">
      <dsp:nvSpPr>
        <dsp:cNvPr id="0" name=""/>
        <dsp:cNvSpPr/>
      </dsp:nvSpPr>
      <dsp:spPr>
        <a:xfrm>
          <a:off x="0" y="4972756"/>
          <a:ext cx="4697730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300" kern="1200" dirty="0"/>
            <a:t>false</a:t>
          </a:r>
          <a:r>
            <a:rPr lang="zh-CN" altLang="en-US" sz="2300" kern="1200" dirty="0"/>
            <a:t> </a:t>
          </a:r>
          <a:r>
            <a:rPr lang="en-US" altLang="zh-CN" sz="2300" kern="1200" dirty="0"/>
            <a:t>positive</a:t>
          </a:r>
          <a:r>
            <a:rPr lang="zh-CN" altLang="en-US" sz="2300" kern="1200" dirty="0"/>
            <a:t> </a:t>
          </a:r>
          <a:r>
            <a:rPr lang="en-US" altLang="zh-CN" sz="2300" kern="1200" dirty="0"/>
            <a:t>analysis</a:t>
          </a:r>
          <a:endParaRPr lang="zh-CN" altLang="en-US" sz="2300" kern="1200" dirty="0"/>
        </a:p>
      </dsp:txBody>
      <dsp:txXfrm>
        <a:off x="0" y="4972756"/>
        <a:ext cx="4697730" cy="496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35131"/>
          <a:ext cx="4697730" cy="7195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Hashing</a:t>
          </a:r>
        </a:p>
      </dsp:txBody>
      <dsp:txXfrm>
        <a:off x="35125" y="70256"/>
        <a:ext cx="4627480" cy="649299"/>
      </dsp:txXfrm>
    </dsp:sp>
    <dsp:sp modelId="{8FD44975-0EA2-2744-8F62-194D31243E1B}">
      <dsp:nvSpPr>
        <dsp:cNvPr id="0" name=""/>
        <dsp:cNvSpPr/>
      </dsp:nvSpPr>
      <dsp:spPr>
        <a:xfrm>
          <a:off x="0" y="754681"/>
          <a:ext cx="469773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300" kern="1200" dirty="0"/>
            <a:t>Hashing</a:t>
          </a:r>
          <a:r>
            <a:rPr lang="zh-CN" altLang="en-US" sz="2300" kern="1200" dirty="0"/>
            <a:t> </a:t>
          </a:r>
          <a:r>
            <a:rPr lang="en-US" altLang="zh-CN" sz="2300" kern="1200" dirty="0"/>
            <a:t>functions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300" kern="1200" dirty="0"/>
            <a:t>Universal</a:t>
          </a:r>
          <a:r>
            <a:rPr lang="zh-CN" altLang="en-US" sz="2300" kern="1200" dirty="0"/>
            <a:t> </a:t>
          </a:r>
          <a:r>
            <a:rPr lang="en-US" altLang="zh-CN" sz="2300" kern="1200" dirty="0"/>
            <a:t>hashing</a:t>
          </a:r>
          <a:endParaRPr lang="zh-CN" altLang="en-US" sz="2300" kern="1200" dirty="0"/>
        </a:p>
      </dsp:txBody>
      <dsp:txXfrm>
        <a:off x="0" y="754681"/>
        <a:ext cx="4697730" cy="791774"/>
      </dsp:txXfrm>
    </dsp:sp>
    <dsp:sp modelId="{CAA1060A-F01D-234D-A5B5-15047FFE84C8}">
      <dsp:nvSpPr>
        <dsp:cNvPr id="0" name=""/>
        <dsp:cNvSpPr/>
      </dsp:nvSpPr>
      <dsp:spPr>
        <a:xfrm>
          <a:off x="0" y="1567858"/>
          <a:ext cx="4697730" cy="719549"/>
        </a:xfrm>
        <a:prstGeom prst="roundRect">
          <a:avLst/>
        </a:prstGeom>
        <a:solidFill>
          <a:schemeClr val="accent2">
            <a:hueOff val="1620045"/>
            <a:satOff val="225"/>
            <a:lumOff val="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Collision</a:t>
          </a:r>
          <a:r>
            <a:rPr lang="zh-CN" altLang="en-US" sz="3000" kern="1200" dirty="0"/>
            <a:t> </a:t>
          </a:r>
          <a:r>
            <a:rPr lang="en-US" altLang="zh-CN" sz="3000" kern="1200" dirty="0"/>
            <a:t>resolution</a:t>
          </a:r>
          <a:endParaRPr lang="en-US" sz="3000" kern="1200" dirty="0"/>
        </a:p>
      </dsp:txBody>
      <dsp:txXfrm>
        <a:off x="35125" y="1602983"/>
        <a:ext cx="4627480" cy="649299"/>
      </dsp:txXfrm>
    </dsp:sp>
    <dsp:sp modelId="{B3D4FF40-A116-F443-A12B-EBBDAC4C5921}">
      <dsp:nvSpPr>
        <dsp:cNvPr id="0" name=""/>
        <dsp:cNvSpPr/>
      </dsp:nvSpPr>
      <dsp:spPr>
        <a:xfrm>
          <a:off x="0" y="2266006"/>
          <a:ext cx="4697730" cy="198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300" kern="1200" dirty="0"/>
            <a:t>Separate</a:t>
          </a:r>
          <a:r>
            <a:rPr lang="zh-CN" altLang="en-US" sz="2300" kern="1200" dirty="0"/>
            <a:t> </a:t>
          </a:r>
          <a:r>
            <a:rPr lang="en-US" altLang="zh-CN" sz="2300" kern="1200" dirty="0"/>
            <a:t>Chaining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300" kern="1200" dirty="0"/>
            <a:t>Open</a:t>
          </a:r>
          <a:r>
            <a:rPr lang="zh-CN" altLang="en-US" sz="2300" kern="1200" dirty="0"/>
            <a:t> </a:t>
          </a:r>
          <a:r>
            <a:rPr lang="en-US" altLang="zh-CN" sz="2300" kern="1200" dirty="0"/>
            <a:t>Addressing</a:t>
          </a:r>
          <a:endParaRPr lang="zh-CN" altLang="en-US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300" kern="1200" dirty="0"/>
            <a:t>Linear</a:t>
          </a:r>
          <a:r>
            <a:rPr lang="zh-CN" altLang="en-US" sz="2300" kern="1200" dirty="0"/>
            <a:t> </a:t>
          </a:r>
          <a:r>
            <a:rPr lang="en-US" altLang="zh-CN" sz="2300" kern="1200" dirty="0"/>
            <a:t>Probing</a:t>
          </a:r>
          <a:endParaRPr lang="zh-CN" altLang="en-US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300" kern="1200" dirty="0"/>
            <a:t>Quadratic</a:t>
          </a:r>
          <a:r>
            <a:rPr lang="zh-CN" altLang="en-US" sz="2300" kern="1200" dirty="0"/>
            <a:t> </a:t>
          </a:r>
          <a:r>
            <a:rPr lang="en-US" altLang="zh-CN" sz="2300" kern="1200" dirty="0"/>
            <a:t>Probing</a:t>
          </a:r>
          <a:endParaRPr lang="zh-CN" altLang="en-US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300" kern="1200" dirty="0"/>
            <a:t>Double</a:t>
          </a:r>
          <a:r>
            <a:rPr lang="zh-CN" altLang="en-US" sz="2300" kern="1200" dirty="0"/>
            <a:t> </a:t>
          </a:r>
          <a:r>
            <a:rPr lang="en-US" altLang="zh-CN" sz="2300" kern="1200" dirty="0"/>
            <a:t>Hashing</a:t>
          </a:r>
          <a:endParaRPr lang="zh-CN" altLang="en-US" sz="2300" kern="1200" dirty="0"/>
        </a:p>
      </dsp:txBody>
      <dsp:txXfrm>
        <a:off x="0" y="2266006"/>
        <a:ext cx="4697730" cy="1987200"/>
      </dsp:txXfrm>
    </dsp:sp>
    <dsp:sp modelId="{0F9D7059-6B5A-324D-BBB2-FF4779936521}">
      <dsp:nvSpPr>
        <dsp:cNvPr id="0" name=""/>
        <dsp:cNvSpPr/>
      </dsp:nvSpPr>
      <dsp:spPr>
        <a:xfrm>
          <a:off x="0" y="4253206"/>
          <a:ext cx="4697730" cy="719549"/>
        </a:xfrm>
        <a:prstGeom prst="roundRect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Bloom</a:t>
          </a:r>
          <a:r>
            <a:rPr lang="zh-CN" altLang="en-US" sz="3000" kern="1200" dirty="0"/>
            <a:t> </a:t>
          </a:r>
          <a:r>
            <a:rPr lang="en-US" altLang="zh-CN" sz="3000" kern="1200" dirty="0"/>
            <a:t>Filter</a:t>
          </a:r>
          <a:endParaRPr lang="en-US" sz="3000" kern="1200" dirty="0"/>
        </a:p>
      </dsp:txBody>
      <dsp:txXfrm>
        <a:off x="35125" y="4288331"/>
        <a:ext cx="4627480" cy="649299"/>
      </dsp:txXfrm>
    </dsp:sp>
    <dsp:sp modelId="{83C615D7-3F44-1542-8AB9-18060F3340FA}">
      <dsp:nvSpPr>
        <dsp:cNvPr id="0" name=""/>
        <dsp:cNvSpPr/>
      </dsp:nvSpPr>
      <dsp:spPr>
        <a:xfrm>
          <a:off x="0" y="4972756"/>
          <a:ext cx="4697730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300" kern="1200" dirty="0"/>
            <a:t>false</a:t>
          </a:r>
          <a:r>
            <a:rPr lang="zh-CN" altLang="en-US" sz="2300" kern="1200" dirty="0"/>
            <a:t> </a:t>
          </a:r>
          <a:r>
            <a:rPr lang="en-US" altLang="zh-CN" sz="2300" kern="1200" dirty="0"/>
            <a:t>positive</a:t>
          </a:r>
          <a:r>
            <a:rPr lang="zh-CN" altLang="en-US" sz="2300" kern="1200" dirty="0"/>
            <a:t> </a:t>
          </a:r>
          <a:r>
            <a:rPr lang="en-US" altLang="zh-CN" sz="2300" kern="1200" dirty="0"/>
            <a:t>analysis</a:t>
          </a:r>
          <a:endParaRPr lang="zh-CN" altLang="en-US" sz="2300" kern="1200" dirty="0"/>
        </a:p>
      </dsp:txBody>
      <dsp:txXfrm>
        <a:off x="0" y="4972756"/>
        <a:ext cx="4697730" cy="496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6FE8B-7931-CC4F-AE3E-B34F54583170}" type="datetimeFigureOut">
              <a:rPr lang="en-US" smtClean="0"/>
              <a:t>5/6/24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054BD5-6B15-C349-B9C7-0336B169A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84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5B2B-CF71-4A4A-BFF2-C0CDDD296B97}" type="datetime1">
              <a:rPr lang="zh-CN" altLang="en-US" smtClean="0"/>
              <a:t>2024/5/6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7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2B8D0-4821-B746-938E-6CB2F10D88BB}" type="datetime1">
              <a:rPr lang="zh-CN" altLang="en-US" smtClean="0"/>
              <a:t>2024/5/6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90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5F257-9167-2149-A422-4AEB4A7D6FCF}" type="datetime1">
              <a:rPr lang="zh-CN" altLang="en-US" smtClean="0"/>
              <a:t>2024/5/6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7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FB3BE-0A5C-504E-890E-B1C30E403377}" type="datetime1">
              <a:rPr lang="zh-CN" altLang="en-US" smtClean="0"/>
              <a:t>2024/5/6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05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32915-B71A-1E41-88D7-BBF7A06D156E}" type="datetime1">
              <a:rPr lang="zh-CN" altLang="en-US" smtClean="0"/>
              <a:t>2024/5/6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9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D2124-9BD1-6140-8CE5-052B28BB5F8D}" type="datetime1">
              <a:rPr lang="zh-CN" altLang="en-US" smtClean="0"/>
              <a:t>2024/5/6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15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1426A-FE3F-4345-8D53-F6E801C7E987}" type="datetime1">
              <a:rPr lang="zh-CN" altLang="en-US" smtClean="0"/>
              <a:t>2024/5/6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17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E340-D045-EF43-A93E-48B8DEC7B261}" type="datetime1">
              <a:rPr lang="zh-CN" altLang="en-US" smtClean="0"/>
              <a:t>2024/5/6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0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26EE3-04B0-034F-8BDE-DD69D0D84359}" type="datetime1">
              <a:rPr lang="zh-CN" altLang="en-US" smtClean="0"/>
              <a:t>2024/5/6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33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C357A-EE0F-9A41-92B5-C8A6490D7B7F}" type="datetime1">
              <a:rPr lang="zh-CN" altLang="en-US" smtClean="0"/>
              <a:t>2024/5/6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266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D752-8C03-074F-B458-0DF5C08624C2}" type="datetime1">
              <a:rPr lang="zh-CN" altLang="en-US" smtClean="0"/>
              <a:t>2024/5/6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47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8DB8-F506-034B-8B35-AFBCB6F43E32}" type="datetime1">
              <a:rPr lang="zh-CN" altLang="en-US" smtClean="0"/>
              <a:t>2024/5/6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355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F3AEE-DBB0-F346-A85A-22FDB1F2BE0D}" type="datetime1">
              <a:rPr lang="zh-CN" altLang="en-US" smtClean="0"/>
              <a:t>2024/5/6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103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9BEB-AEEE-C546-888A-723E98499A65}" type="datetime1">
              <a:rPr lang="zh-CN" altLang="en-US" smtClean="0"/>
              <a:t>2024/5/6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555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19C69-71BD-4B40-AE67-8A456780D28E}" type="datetime1">
              <a:rPr lang="zh-CN" altLang="en-US" smtClean="0"/>
              <a:t>2024/5/6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88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57099-330D-E24E-8E3E-084078760837}" type="datetime1">
              <a:rPr lang="zh-CN" altLang="en-US" smtClean="0"/>
              <a:t>2024/5/6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26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791D-6317-1642-84AE-5DF5EDB777AF}" type="datetime1">
              <a:rPr lang="zh-CN" altLang="en-US" smtClean="0"/>
              <a:t>2024/5/6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0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48395-CD98-B04C-AD14-20BE2E9E0D52}" type="datetime1">
              <a:rPr lang="zh-CN" altLang="en-US" smtClean="0"/>
              <a:t>2024/5/6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1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60534-C761-CA4E-991F-6CCC61010414}" type="datetime1">
              <a:rPr lang="zh-CN" altLang="en-US" smtClean="0"/>
              <a:t>2024/5/6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50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AEC90-8DF2-084C-8C18-EB2B92878A6E}" type="datetime1">
              <a:rPr lang="zh-CN" altLang="en-US" smtClean="0"/>
              <a:t>2024/5/6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84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811DE-F471-3D49-A6DE-9798E483E37F}" type="datetime1">
              <a:rPr lang="zh-CN" altLang="en-US" smtClean="0"/>
              <a:t>2024/5/6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61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59D86-0CCE-F44D-A280-D6B5EB6CB0B3}" type="datetime1">
              <a:rPr lang="zh-CN" altLang="en-US" smtClean="0"/>
              <a:t>2024/5/6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1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A7AA-4CD5-184F-B085-6AE0985DF1F1}" type="datetime1">
              <a:rPr lang="zh-CN" altLang="en-US" smtClean="0"/>
              <a:t>2024/5/6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73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D1CE8-A7E5-8F49-B9AB-209BA9E3DC26}" type="datetime1">
              <a:rPr lang="zh-CN" altLang="en-US" smtClean="0"/>
              <a:t>2024/5/6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Algorithm design and analysis,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52F22-F46F-2445-9531-FECEEEAE9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91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5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18" descr="Matchsticks dropped on the table">
            <a:extLst>
              <a:ext uri="{FF2B5EF4-FFF2-40B4-BE49-F238E27FC236}">
                <a16:creationId xmlns:a16="http://schemas.microsoft.com/office/drawing/2014/main" id="{C585A25E-2B8F-A2DD-80CC-B26C8F7FF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7722" r="11612" b="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0BA5CBEE-18C7-5742-B717-31372544A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2546389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哈希与布隆过滤器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83926B-672C-F544-A3A0-8FB38BA2C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59404"/>
            <a:ext cx="6858000" cy="1098395"/>
          </a:xfrm>
        </p:spPr>
        <p:txBody>
          <a:bodyPr>
            <a:normAutofit/>
          </a:bodyPr>
          <a:lstStyle/>
          <a:p>
            <a:r>
              <a:rPr lang="en-US" altLang="zh-CN" dirty="0" err="1">
                <a:solidFill>
                  <a:srgbClr val="FFFFFF"/>
                </a:solidFill>
              </a:rPr>
              <a:t>Yongcai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Wang</a:t>
            </a:r>
          </a:p>
          <a:p>
            <a:r>
              <a:rPr lang="en-US" altLang="zh-CN" dirty="0">
                <a:solidFill>
                  <a:srgbClr val="FFFFFF"/>
                </a:solidFill>
              </a:rPr>
              <a:t>Renmin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University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of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China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3816DF0-8BB9-2241-8274-AE7744B38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4D130E-E83B-F44A-9F50-5BBB5E19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2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0C4D4-3AA4-AD4B-B4ED-C6CBD3FC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Randomization and Universal Hashing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E8CAEE-9590-464B-A8B5-0F0C6E69F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34772"/>
          </a:xfrm>
        </p:spPr>
        <p:txBody>
          <a:bodyPr>
            <a:normAutofit/>
          </a:bodyPr>
          <a:lstStyle/>
          <a:p>
            <a:r>
              <a:rPr lang="en-US" altLang="zh-CN" dirty="0"/>
              <a:t>Assuming the keys are not known in advance, no hashing function is “perfect” </a:t>
            </a:r>
          </a:p>
          <a:p>
            <a:pPr lvl="1"/>
            <a:r>
              <a:rPr lang="en-US" altLang="zh-CN" dirty="0"/>
              <a:t>collisions are inevitable</a:t>
            </a:r>
          </a:p>
          <a:p>
            <a:r>
              <a:rPr lang="en-US" altLang="zh-CN" dirty="0"/>
              <a:t>But randomness can help.</a:t>
            </a:r>
          </a:p>
          <a:p>
            <a:r>
              <a:rPr lang="en-US" altLang="zh-CN" dirty="0"/>
              <a:t>Intuition: By selecting the hash function randomly, it will </a:t>
            </a:r>
            <a:r>
              <a:rPr lang="en-US" altLang="zh-CN" dirty="0">
                <a:solidFill>
                  <a:srgbClr val="00B050"/>
                </a:solidFill>
              </a:rPr>
              <a:t>be good (in expectation) </a:t>
            </a:r>
            <a:r>
              <a:rPr lang="en-US" altLang="zh-CN" dirty="0"/>
              <a:t>for any given pair of keys</a:t>
            </a:r>
          </a:p>
          <a:p>
            <a:r>
              <a:rPr lang="en-US" altLang="zh-CN" dirty="0"/>
              <a:t>A hashing scheme is said to be </a:t>
            </a:r>
            <a:r>
              <a:rPr lang="en-US" altLang="zh-CN" dirty="0">
                <a:solidFill>
                  <a:srgbClr val="0070C0"/>
                </a:solidFill>
              </a:rPr>
              <a:t>universal </a:t>
            </a:r>
            <a:r>
              <a:rPr lang="en-US" altLang="zh-CN" dirty="0"/>
              <a:t>if the hash function is </a:t>
            </a:r>
            <a:r>
              <a:rPr lang="en-US" altLang="zh-CN" dirty="0">
                <a:solidFill>
                  <a:srgbClr val="00B050"/>
                </a:solidFill>
              </a:rPr>
              <a:t>selected randomly from a large class of functions</a:t>
            </a:r>
            <a:r>
              <a:rPr lang="en-US" altLang="zh-CN" dirty="0"/>
              <a:t>, and the </a:t>
            </a:r>
            <a:r>
              <a:rPr lang="en-US" altLang="zh-CN" dirty="0">
                <a:solidFill>
                  <a:srgbClr val="00B050"/>
                </a:solidFill>
              </a:rPr>
              <a:t>probability of a collision between any two fixed keys is 1/m</a:t>
            </a:r>
            <a:r>
              <a:rPr lang="en-US" altLang="zh-CN" dirty="0"/>
              <a:t>. 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092C96-F6B3-4342-A01B-1C615F2CD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7BEB32-EB67-4F45-8BD6-7391125B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7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56726-6110-8442-B309-57A99F66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61869"/>
          </a:xfrm>
        </p:spPr>
        <p:txBody>
          <a:bodyPr/>
          <a:lstStyle/>
          <a:p>
            <a:r>
              <a:rPr lang="en-US" altLang="zh-CN" dirty="0"/>
              <a:t>Universal Hashing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42F551-6019-C342-82FE-630BAA424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6995"/>
            <a:ext cx="8102755" cy="472730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Definition: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A randomized algorithm H for constructing hash functions h : U → {0, . . . , m − 1} is universal if for all x ̸= y in U, we have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An equivalent way of looking at this. First, count the number of hash functions in H that cause </a:t>
            </a:r>
            <a:r>
              <a:rPr lang="en-US" altLang="zh-CN" dirty="0">
                <a:solidFill>
                  <a:srgbClr val="00B050"/>
                </a:solidFill>
              </a:rPr>
              <a:t>a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00B050"/>
                </a:solidFill>
              </a:rPr>
              <a:t>b</a:t>
            </a:r>
            <a:r>
              <a:rPr lang="en-US" altLang="zh-CN" dirty="0"/>
              <a:t> to collide. This is</a:t>
            </a:r>
          </a:p>
          <a:p>
            <a:endParaRPr lang="en-US" altLang="zh-CN" dirty="0"/>
          </a:p>
          <a:p>
            <a:r>
              <a:rPr lang="en-US" altLang="zh-CN" dirty="0"/>
              <a:t>Divide this number by |H|, the number of hash functions. This is the probability on the left hand side.</a:t>
            </a:r>
            <a:r>
              <a:rPr lang="zh-CN" altLang="en-US" dirty="0"/>
              <a:t> </a:t>
            </a:r>
            <a:r>
              <a:rPr lang="en-US" altLang="zh-CN" dirty="0"/>
              <a:t>So, to show universality you want</a:t>
            </a: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BF349D-2EEC-C643-A5CE-12C56ED4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431" y="2489800"/>
            <a:ext cx="3331374" cy="6215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0886440-D04F-7B40-8C75-03E29C522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573" y="4155471"/>
            <a:ext cx="2901968" cy="5046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B74336-AE68-0645-BF27-69FA6C90F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573" y="5906348"/>
            <a:ext cx="3532153" cy="750930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F0B2670E-F73E-484E-8E57-8669DEA66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7564FCC-D86A-6349-9554-70180E36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3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970EE-FD65-4C49-ACB8-93CA3D5C7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44" y="241836"/>
            <a:ext cx="8757756" cy="847225"/>
          </a:xfrm>
        </p:spPr>
        <p:txBody>
          <a:bodyPr>
            <a:normAutofit/>
          </a:bodyPr>
          <a:lstStyle/>
          <a:p>
            <a:r>
              <a:rPr lang="en-US" altLang="zh-CN" dirty="0"/>
              <a:t>Randomization and Universal Hashing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23B0A8-4D2E-7942-ACF4-038301C1A2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232899"/>
                <a:ext cx="8176303" cy="576894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Universal Hashing:</a:t>
                </a:r>
              </a:p>
              <a:p>
                <a:pPr lvl="1"/>
                <a:r>
                  <a:rPr lang="en-US" altLang="zh-CN" dirty="0"/>
                  <a:t>A “bag” of possible hash functions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H</a:t>
                </a:r>
              </a:p>
              <a:p>
                <a:pPr lvl="1"/>
                <a:r>
                  <a:rPr lang="en-US" altLang="zh-CN" dirty="0"/>
                  <a:t>Select one function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h()</a:t>
                </a:r>
                <a:r>
                  <a:rPr lang="en-US" altLang="zh-CN" dirty="0"/>
                  <a:t> from the bag at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random</a:t>
                </a:r>
              </a:p>
              <a:p>
                <a:pPr lvl="1"/>
                <a:r>
                  <a:rPr lang="en-US" altLang="zh-CN" dirty="0"/>
                  <a:t>The system is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universal</a:t>
                </a:r>
                <a:r>
                  <a:rPr lang="en-US" altLang="zh-CN" dirty="0"/>
                  <a:t> if, for any 𝑥, 𝑦, the probability that h(𝑥) = h(𝑦) for a randomly chosen function h is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altLang="zh-CN" dirty="0">
                  <a:solidFill>
                    <a:srgbClr val="00B050"/>
                  </a:solidFill>
                </a:endParaRPr>
              </a:p>
              <a:p>
                <a:r>
                  <a:rPr lang="en-US" altLang="zh-CN" dirty="0"/>
                  <a:t>There are many different universal hash functions. </a:t>
                </a:r>
              </a:p>
              <a:p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simple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proposed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Carter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&amp;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Wegman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(1977)</a:t>
                </a:r>
              </a:p>
              <a:p>
                <a:pPr lvl="1"/>
                <a:r>
                  <a:rPr lang="en-US" altLang="zh-CN" dirty="0"/>
                  <a:t>Pick a large prime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𝑝</a:t>
                </a:r>
                <a:r>
                  <a:rPr lang="en-US" altLang="zh-CN" dirty="0"/>
                  <a:t> (larger than any possible key)</a:t>
                </a:r>
              </a:p>
              <a:p>
                <a:pPr lvl="1"/>
                <a:r>
                  <a:rPr lang="en-US" altLang="zh-CN" dirty="0"/>
                  <a:t>Pick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𝑎</a:t>
                </a:r>
                <a:r>
                  <a:rPr lang="en-US" altLang="zh-CN" dirty="0"/>
                  <a:t> at random from {1,2,...,𝑝 − 1},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Pick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𝑏</a:t>
                </a:r>
                <a:r>
                  <a:rPr lang="en-US" altLang="zh-CN" dirty="0"/>
                  <a:t> at random from {0,1,2,...,𝑝 − 1}</a:t>
                </a:r>
              </a:p>
              <a:p>
                <a:pPr lvl="1"/>
                <a:r>
                  <a:rPr lang="en-US" altLang="zh-CN" dirty="0"/>
                  <a:t>Hash function: </a:t>
                </a:r>
              </a:p>
              <a:p>
                <a:pPr marL="457200" lvl="1" indent="0">
                  <a:buNone/>
                </a:pPr>
                <a:r>
                  <a:rPr lang="zh-CN" altLang="en-US" sz="2800" dirty="0">
                    <a:solidFill>
                      <a:srgbClr val="00B050"/>
                    </a:solidFill>
                  </a:rPr>
                  <a:t>                  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h</a:t>
                </a:r>
                <a:r>
                  <a:rPr lang="en-US" altLang="zh-CN" sz="2800" baseline="-25000" dirty="0">
                    <a:solidFill>
                      <a:srgbClr val="00B050"/>
                    </a:solidFill>
                  </a:rPr>
                  <a:t>𝑎,𝑏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(𝑥) = ((𝑎𝑥+𝑏) mod 𝑝) mod 𝑚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23B0A8-4D2E-7942-ACF4-038301C1A2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232899"/>
                <a:ext cx="8176303" cy="5768940"/>
              </a:xfrm>
              <a:blipFill>
                <a:blip r:embed="rId2"/>
                <a:stretch>
                  <a:fillRect l="-1395" t="-1754" r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A75213-07D5-8C45-8F57-5318925E9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5A5663-27BE-754E-ABCF-AD52BD35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0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F82F4-71B6-944F-817D-774E23550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B050"/>
                </a:solidFill>
              </a:rPr>
              <a:t>Theorem: </a:t>
            </a:r>
            <a:r>
              <a:rPr lang="en-US" altLang="zh-CN" dirty="0"/>
              <a:t>Consider any two integers 𝑥 and 𝑦, where 0 ≤ 𝑦 &lt; 𝑥 &lt; 𝑝. Let h</a:t>
            </a:r>
            <a:r>
              <a:rPr lang="en-US" altLang="zh-CN" baseline="-25000" dirty="0"/>
              <a:t>𝑎,𝑏 </a:t>
            </a:r>
            <a:r>
              <a:rPr lang="en-US" altLang="zh-CN" dirty="0"/>
              <a:t>be a random hash function described in the previous slide. Then the probability that </a:t>
            </a:r>
            <a:r>
              <a:rPr lang="en-US" altLang="zh-CN" dirty="0">
                <a:solidFill>
                  <a:srgbClr val="00B050"/>
                </a:solidFill>
              </a:rPr>
              <a:t>h</a:t>
            </a:r>
            <a:r>
              <a:rPr lang="en-US" altLang="zh-CN" baseline="-25000" dirty="0">
                <a:solidFill>
                  <a:srgbClr val="00B050"/>
                </a:solidFill>
              </a:rPr>
              <a:t>𝑎,𝑏 </a:t>
            </a:r>
            <a:r>
              <a:rPr lang="en-US" altLang="zh-CN" dirty="0">
                <a:solidFill>
                  <a:srgbClr val="00B050"/>
                </a:solidFill>
              </a:rPr>
              <a:t>(𝑥) = h</a:t>
            </a:r>
            <a:r>
              <a:rPr lang="en-US" altLang="zh-CN" baseline="-25000" dirty="0">
                <a:solidFill>
                  <a:srgbClr val="00B050"/>
                </a:solidFill>
              </a:rPr>
              <a:t>𝑎,𝑏</a:t>
            </a:r>
            <a:r>
              <a:rPr lang="en-US" altLang="zh-CN" dirty="0">
                <a:solidFill>
                  <a:srgbClr val="00B050"/>
                </a:solidFill>
              </a:rPr>
              <a:t>(𝑦) is at most 1/𝑚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00B050"/>
                </a:solidFill>
              </a:rPr>
              <a:t>Proof.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Dave Mount</a:t>
            </a:r>
            <a:r>
              <a:rPr lang="zh-CN" altLang="en-US" dirty="0"/>
              <a:t> </a:t>
            </a:r>
            <a:r>
              <a:rPr lang="en-US" altLang="zh-CN" dirty="0"/>
              <a:t>CMSC420</a:t>
            </a:r>
            <a:r>
              <a:rPr lang="zh-CN" altLang="en-US" dirty="0"/>
              <a:t> </a:t>
            </a:r>
            <a:r>
              <a:rPr lang="en-US" altLang="zh-CN" dirty="0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notes.</a:t>
            </a:r>
            <a:r>
              <a:rPr lang="zh-CN" altLang="en-US" dirty="0"/>
              <a:t> </a:t>
            </a:r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AB738D7-D47C-CB41-B8CE-9D098F03F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44" y="241836"/>
            <a:ext cx="8757756" cy="847225"/>
          </a:xfrm>
        </p:spPr>
        <p:txBody>
          <a:bodyPr>
            <a:normAutofit/>
          </a:bodyPr>
          <a:lstStyle/>
          <a:p>
            <a:r>
              <a:rPr lang="en-US" altLang="zh-CN" dirty="0"/>
              <a:t>Randomization and Universal Hashing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43CF97-0A60-BC42-9A2B-8270E36FD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E52078-E5D7-424D-ACF0-530E660E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2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4C5715-5CFD-B948-8766-711868624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10" y="187828"/>
            <a:ext cx="7886700" cy="1325563"/>
          </a:xfrm>
        </p:spPr>
        <p:txBody>
          <a:bodyPr/>
          <a:lstStyle/>
          <a:p>
            <a:r>
              <a:rPr lang="en-US" altLang="zh-CN" dirty="0"/>
              <a:t>Universal Hashing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E6AA4A-77CC-754D-96FC-2F78D28C9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93" y="1401879"/>
            <a:ext cx="8679444" cy="4351338"/>
          </a:xfrm>
        </p:spPr>
        <p:txBody>
          <a:bodyPr/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universal,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S⊆U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N,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 err="1"/>
              <a:t>x∈U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might want to lookup), if we construct h at random according to H, the expected number of collisions between x and other elements in S is at most N/M.</a:t>
            </a: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41484C-8923-7345-A10F-183221FF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3" y="3720427"/>
            <a:ext cx="9021337" cy="2501715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0C7BD6-CC97-9643-AE57-0646A40B4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201071-EDB6-3347-9BC9-6B5CC023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9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1FF93-AB7C-B041-9B45-C93A5967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54" y="353975"/>
            <a:ext cx="8619891" cy="1325563"/>
          </a:xfrm>
        </p:spPr>
        <p:txBody>
          <a:bodyPr/>
          <a:lstStyle/>
          <a:p>
            <a:r>
              <a:rPr lang="en-US" altLang="zh-CN" dirty="0"/>
              <a:t>Summary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Popular</a:t>
            </a:r>
            <a:r>
              <a:rPr lang="zh-CN" altLang="en-US" dirty="0"/>
              <a:t> </a:t>
            </a:r>
            <a:r>
              <a:rPr lang="en-US" altLang="zh-CN" dirty="0"/>
              <a:t>Hash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CA8AF0-1AD1-6543-B490-34BB45CA9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36570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Multiplicative</a:t>
            </a:r>
            <a:r>
              <a:rPr lang="zh-CN" altLang="en-US" dirty="0"/>
              <a:t> </a:t>
            </a:r>
            <a:r>
              <a:rPr lang="en-US" altLang="zh-CN" dirty="0"/>
              <a:t>Hashing: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h(𝑥) = (𝑎𝑥 ) mod 𝑝 mod 𝑚</a:t>
            </a:r>
            <a:r>
              <a:rPr lang="en-US" altLang="zh-CN" dirty="0"/>
              <a:t> (for 𝑎 ≠ 0 and prime 𝑝) </a:t>
            </a:r>
          </a:p>
          <a:p>
            <a:r>
              <a:rPr lang="en-US" altLang="zh-CN" dirty="0"/>
              <a:t>Linear hashing: 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h(𝑥) = (𝑎𝑥 + 𝑏) mod 𝑝 mod 𝑚</a:t>
            </a:r>
            <a:r>
              <a:rPr lang="en-US" altLang="zh-CN" sz="2000" dirty="0"/>
              <a:t> </a:t>
            </a:r>
            <a:r>
              <a:rPr lang="en-US" altLang="zh-CN" dirty="0"/>
              <a:t>(for 𝑎 ≠ 0 and prime 𝑝) </a:t>
            </a:r>
          </a:p>
          <a:p>
            <a:r>
              <a:rPr lang="en-US" altLang="zh-CN" dirty="0"/>
              <a:t>−Polynomial:</a:t>
            </a:r>
          </a:p>
          <a:p>
            <a:pPr lvl="1"/>
            <a:r>
              <a:rPr lang="en-US" altLang="zh-CN" sz="2800" dirty="0"/>
              <a:t>𝑥= 𝑐</a:t>
            </a:r>
            <a:r>
              <a:rPr lang="en-US" altLang="zh-CN" sz="2800" baseline="-25000" dirty="0"/>
              <a:t>0</a:t>
            </a:r>
            <a:r>
              <a:rPr lang="en-US" altLang="zh-CN" sz="2800" dirty="0"/>
              <a:t>,𝑐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,𝑐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,𝑐</a:t>
            </a:r>
            <a:r>
              <a:rPr lang="en-US" altLang="zh-CN" sz="2800" baseline="-25000" dirty="0"/>
              <a:t>3</a:t>
            </a:r>
            <a:r>
              <a:rPr lang="en-US" altLang="zh-CN" sz="2800" dirty="0"/>
              <a:t>,...,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h(𝑥) =(𝑐</a:t>
            </a:r>
            <a:r>
              <a:rPr lang="en-US" altLang="zh-CN" baseline="-25000" dirty="0">
                <a:solidFill>
                  <a:srgbClr val="00B050"/>
                </a:solidFill>
              </a:rPr>
              <a:t>0</a:t>
            </a:r>
            <a:r>
              <a:rPr lang="en-US" altLang="zh-CN" dirty="0">
                <a:solidFill>
                  <a:srgbClr val="00B050"/>
                </a:solidFill>
              </a:rPr>
              <a:t>+𝑐</a:t>
            </a:r>
            <a:r>
              <a:rPr lang="en-US" altLang="zh-CN" baseline="-25000" dirty="0">
                <a:solidFill>
                  <a:srgbClr val="00B050"/>
                </a:solidFill>
              </a:rPr>
              <a:t>1</a:t>
            </a:r>
            <a:r>
              <a:rPr lang="en-US" altLang="zh-CN" dirty="0">
                <a:solidFill>
                  <a:srgbClr val="00B050"/>
                </a:solidFill>
              </a:rPr>
              <a:t>𝑝+𝑐</a:t>
            </a:r>
            <a:r>
              <a:rPr lang="en-US" altLang="zh-CN" baseline="-25000" dirty="0">
                <a:solidFill>
                  <a:srgbClr val="00B050"/>
                </a:solidFill>
              </a:rPr>
              <a:t>2</a:t>
            </a:r>
            <a:r>
              <a:rPr lang="en-US" altLang="zh-CN" dirty="0">
                <a:solidFill>
                  <a:srgbClr val="00B050"/>
                </a:solidFill>
              </a:rPr>
              <a:t>𝑝</a:t>
            </a:r>
            <a:r>
              <a:rPr lang="en-US" altLang="zh-CN" baseline="30000" dirty="0">
                <a:solidFill>
                  <a:srgbClr val="00B050"/>
                </a:solidFill>
              </a:rPr>
              <a:t>2</a:t>
            </a:r>
            <a:r>
              <a:rPr lang="en-US" altLang="zh-CN" dirty="0">
                <a:solidFill>
                  <a:srgbClr val="00B050"/>
                </a:solidFill>
              </a:rPr>
              <a:t>+𝑐</a:t>
            </a:r>
            <a:r>
              <a:rPr lang="en-US" altLang="zh-CN" baseline="-25000" dirty="0">
                <a:solidFill>
                  <a:srgbClr val="00B050"/>
                </a:solidFill>
              </a:rPr>
              <a:t>3</a:t>
            </a:r>
            <a:r>
              <a:rPr lang="en-US" altLang="zh-CN" dirty="0">
                <a:solidFill>
                  <a:srgbClr val="00B050"/>
                </a:solidFill>
              </a:rPr>
              <a:t>𝑝</a:t>
            </a:r>
            <a:r>
              <a:rPr lang="en-US" altLang="zh-CN" baseline="30000" dirty="0">
                <a:solidFill>
                  <a:srgbClr val="00B050"/>
                </a:solidFill>
              </a:rPr>
              <a:t>3</a:t>
            </a:r>
            <a:r>
              <a:rPr lang="en-US" altLang="zh-CN" dirty="0">
                <a:solidFill>
                  <a:srgbClr val="00B050"/>
                </a:solidFill>
              </a:rPr>
              <a:t>+⋯)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mod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𝑚 </a:t>
            </a:r>
          </a:p>
          <a:p>
            <a:r>
              <a:rPr lang="en-US" altLang="zh-CN" dirty="0"/>
              <a:t>− Universal hashing: 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h</a:t>
            </a:r>
            <a:r>
              <a:rPr lang="en-US" altLang="zh-CN" baseline="-25000" dirty="0">
                <a:solidFill>
                  <a:srgbClr val="00B050"/>
                </a:solidFill>
              </a:rPr>
              <a:t>𝑎,𝑏</a:t>
            </a:r>
            <a:r>
              <a:rPr lang="en-US" altLang="zh-CN" dirty="0">
                <a:solidFill>
                  <a:srgbClr val="00B050"/>
                </a:solidFill>
              </a:rPr>
              <a:t>(𝑥) = ((𝑎𝑥 + 𝑏) mod 𝑝) mod 𝑚 </a:t>
            </a:r>
            <a:r>
              <a:rPr lang="en-US" altLang="zh-CN" dirty="0"/>
              <a:t>(where, 𝑎 and 𝑏 are random and 𝑝 is prime) </a:t>
            </a:r>
          </a:p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B80936-8AF0-394A-9983-28B23CD1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64869C-61F3-C44A-AC96-57BB8699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6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5301135"/>
              </p:ext>
            </p:extLst>
          </p:nvPr>
        </p:nvGraphicFramePr>
        <p:xfrm>
          <a:off x="4101291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16</a:t>
            </a:fld>
            <a:endParaRPr lang="en-US"/>
          </a:p>
        </p:txBody>
      </p:sp>
      <p:pic>
        <p:nvPicPr>
          <p:cNvPr id="7" name="图形 6" descr="3D 眼镜 纯色填充">
            <a:extLst>
              <a:ext uri="{FF2B5EF4-FFF2-40B4-BE49-F238E27FC236}">
                <a16:creationId xmlns:a16="http://schemas.microsoft.com/office/drawing/2014/main" id="{EA44A6D5-7E7B-BA41-9F12-6566A8E8C9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36045" y="16387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42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5640ED-EE86-7244-97A4-A139CC47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1148576"/>
          </a:xfrm>
        </p:spPr>
        <p:txBody>
          <a:bodyPr/>
          <a:lstStyle/>
          <a:p>
            <a:r>
              <a:rPr lang="en-US" altLang="zh-CN" dirty="0"/>
              <a:t>Collision</a:t>
            </a:r>
            <a:r>
              <a:rPr lang="zh-CN" altLang="en-US" dirty="0"/>
              <a:t> </a:t>
            </a:r>
            <a:r>
              <a:rPr lang="en-US" altLang="zh-CN" dirty="0"/>
              <a:t>Resolution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2AD7797-1187-924F-AE0E-26A8BA6B5A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48577"/>
                <a:ext cx="7886700" cy="549755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200" dirty="0"/>
                  <a:t>Given even the best hash function, it is possible that distinct keys can map to the same location, that is, h(x) = h(y), even though x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altLang="zh-CN" sz="3200" dirty="0"/>
                  <a:t>y. </a:t>
                </a:r>
              </a:p>
              <a:p>
                <a:r>
                  <a:rPr lang="en-US" altLang="zh-CN" sz="3200" dirty="0"/>
                  <a:t>A fundamental aspect in the design of a good hashing system is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how collisions are handled. </a:t>
                </a:r>
              </a:p>
              <a:p>
                <a:r>
                  <a:rPr lang="en-US" altLang="zh-CN" sz="3200" dirty="0"/>
                  <a:t>Collision resolution </a:t>
                </a:r>
              </a:p>
              <a:p>
                <a:pPr lvl="1"/>
                <a:r>
                  <a:rPr lang="en-US" altLang="zh-CN" sz="2800" dirty="0"/>
                  <a:t>Separate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Chain</a:t>
                </a:r>
                <a:r>
                  <a:rPr lang="zh-CN" altLang="en-US" sz="2800" dirty="0"/>
                  <a:t> </a:t>
                </a:r>
                <a:endParaRPr lang="en-US" altLang="zh-CN" sz="2800" dirty="0"/>
              </a:p>
              <a:p>
                <a:pPr lvl="1"/>
                <a:r>
                  <a:rPr lang="en-US" altLang="zh-CN" sz="2800" dirty="0"/>
                  <a:t>Linear probing</a:t>
                </a:r>
              </a:p>
              <a:p>
                <a:pPr lvl="1"/>
                <a:r>
                  <a:rPr lang="en-US" altLang="zh-CN" sz="2800" dirty="0"/>
                  <a:t>Quadratic probing </a:t>
                </a:r>
              </a:p>
              <a:p>
                <a:pPr lvl="1"/>
                <a:r>
                  <a:rPr lang="en-US" altLang="zh-CN" sz="2800" dirty="0"/>
                  <a:t>Double hashing 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2AD7797-1187-924F-AE0E-26A8BA6B5A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48577"/>
                <a:ext cx="7886700" cy="5497551"/>
              </a:xfrm>
              <a:blipFill>
                <a:blip r:embed="rId2"/>
                <a:stretch>
                  <a:fillRect l="-1768" t="-2304" r="-2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C70C10-F627-DD40-82DA-C618EE728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CA9312-D786-B949-95B7-11DA2040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5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234A83-D1DF-EA4C-AF10-D596A6D6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39928"/>
          </a:xfrm>
        </p:spPr>
        <p:txBody>
          <a:bodyPr/>
          <a:lstStyle/>
          <a:p>
            <a:r>
              <a:rPr lang="en-US" altLang="zh-CN" dirty="0"/>
              <a:t>Separate</a:t>
            </a:r>
            <a:r>
              <a:rPr lang="zh-CN" altLang="en-US" dirty="0"/>
              <a:t> </a:t>
            </a:r>
            <a:r>
              <a:rPr lang="en-US" altLang="zh-CN" dirty="0"/>
              <a:t>Chaining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C06DEF-1C1C-E449-B9D8-96109EAF4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6566"/>
            <a:ext cx="7886700" cy="4660397"/>
          </a:xfrm>
        </p:spPr>
        <p:txBody>
          <a:bodyPr/>
          <a:lstStyle/>
          <a:p>
            <a:r>
              <a:rPr lang="en-US" altLang="zh-CN" dirty="0"/>
              <a:t>Separate chaining, is to store the colliding entries in a separate linked list </a:t>
            </a:r>
          </a:p>
          <a:p>
            <a:r>
              <a:rPr lang="en-US" altLang="zh-CN" dirty="0"/>
              <a:t>table[</a:t>
            </a:r>
            <a:r>
              <a:rPr lang="en-US" altLang="zh-CN" dirty="0" err="1"/>
              <a:t>i</a:t>
            </a:r>
            <a:r>
              <a:rPr lang="en-US" altLang="zh-CN" dirty="0"/>
              <a:t>] stores a linked list containing the keys 𝑥 such that h(𝑥) = 𝑖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1CFE10-A314-EF4F-84AA-7376A687F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97559"/>
            <a:ext cx="4203700" cy="2362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2D411B-3461-884A-81DA-980CAE48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350" y="3160441"/>
            <a:ext cx="3822700" cy="3543300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43D5EA-9EE2-BE4C-9CD0-70B57377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5FF235-DF19-1240-9F0B-EE96B2DF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4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2EDD2-D037-D045-8FBD-A6A8C7599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/>
          <a:lstStyle/>
          <a:p>
            <a:r>
              <a:rPr lang="en-US" altLang="zh-CN" dirty="0"/>
              <a:t>Separate Chaining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B3B383-1310-B542-B050-767F442D1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0810"/>
            <a:ext cx="8203116" cy="4716153"/>
          </a:xfrm>
        </p:spPr>
        <p:txBody>
          <a:bodyPr/>
          <a:lstStyle/>
          <a:p>
            <a:r>
              <a:rPr lang="en-US" altLang="zh-CN" dirty="0"/>
              <a:t>Hash operations reduce to linked-list operations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insert(x, v): </a:t>
            </a:r>
            <a:r>
              <a:rPr lang="en-US" altLang="zh-CN" dirty="0"/>
              <a:t>Compute </a:t>
            </a:r>
            <a:r>
              <a:rPr lang="en-US" altLang="zh-CN" dirty="0" err="1"/>
              <a:t>i</a:t>
            </a:r>
            <a:r>
              <a:rPr lang="en-US" altLang="zh-CN" dirty="0"/>
              <a:t>=h(x), invoke table[</a:t>
            </a:r>
            <a:r>
              <a:rPr lang="en-US" altLang="zh-CN" dirty="0" err="1"/>
              <a:t>i</a:t>
            </a:r>
            <a:r>
              <a:rPr lang="en-US" altLang="zh-CN" dirty="0"/>
              <a:t>].insert(</a:t>
            </a:r>
            <a:r>
              <a:rPr lang="en-US" altLang="zh-CN" dirty="0" err="1"/>
              <a:t>x,v</a:t>
            </a:r>
            <a:r>
              <a:rPr lang="en-US" altLang="zh-CN" dirty="0"/>
              <a:t>)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delete(x): </a:t>
            </a:r>
            <a:r>
              <a:rPr lang="en-US" altLang="zh-CN" dirty="0"/>
              <a:t>Compute </a:t>
            </a:r>
            <a:r>
              <a:rPr lang="en-US" altLang="zh-CN" dirty="0" err="1"/>
              <a:t>i</a:t>
            </a:r>
            <a:r>
              <a:rPr lang="en-US" altLang="zh-CN" dirty="0"/>
              <a:t>=h(x), invoke table[</a:t>
            </a:r>
            <a:r>
              <a:rPr lang="en-US" altLang="zh-CN" dirty="0" err="1"/>
              <a:t>i</a:t>
            </a:r>
            <a:r>
              <a:rPr lang="en-US" altLang="zh-CN" dirty="0"/>
              <a:t>].delete(x)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find(x): </a:t>
            </a:r>
            <a:r>
              <a:rPr lang="en-US" altLang="zh-CN" dirty="0"/>
              <a:t>Compute </a:t>
            </a:r>
            <a:r>
              <a:rPr lang="en-US" altLang="zh-CN" dirty="0" err="1"/>
              <a:t>i</a:t>
            </a:r>
            <a:r>
              <a:rPr lang="en-US" altLang="zh-CN" dirty="0"/>
              <a:t>=h(x), invoke table[</a:t>
            </a:r>
            <a:r>
              <a:rPr lang="en-US" altLang="zh-CN" dirty="0" err="1"/>
              <a:t>i</a:t>
            </a:r>
            <a:r>
              <a:rPr lang="en-US" altLang="zh-CN" dirty="0"/>
              <a:t>].find(x)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493A44-24B2-2B41-895C-733C3874A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97559"/>
            <a:ext cx="4203700" cy="2362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7DF214-3F39-BC44-9439-4ADF98A1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828" y="3634368"/>
            <a:ext cx="3243229" cy="3006182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2CF53E-C7BF-594C-8975-3931E5F4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90B56D-DF8F-D346-BD2B-6868053BB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5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3511233"/>
              </p:ext>
            </p:extLst>
          </p:nvPr>
        </p:nvGraphicFramePr>
        <p:xfrm>
          <a:off x="4101291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2</a:t>
            </a:fld>
            <a:endParaRPr lang="en-US"/>
          </a:p>
        </p:txBody>
      </p:sp>
      <p:pic>
        <p:nvPicPr>
          <p:cNvPr id="7" name="图形 6" descr="3D 眼镜 纯色填充">
            <a:extLst>
              <a:ext uri="{FF2B5EF4-FFF2-40B4-BE49-F238E27FC236}">
                <a16:creationId xmlns:a16="http://schemas.microsoft.com/office/drawing/2014/main" id="{5F35CDB7-B71B-6147-B88D-E69B590230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36045" y="4991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4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9D0C7-7231-574F-9E9F-5BA48A12E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9567"/>
          </a:xfrm>
        </p:spPr>
        <p:txBody>
          <a:bodyPr/>
          <a:lstStyle/>
          <a:p>
            <a:r>
              <a:rPr lang="en-US" altLang="zh-CN" dirty="0"/>
              <a:t>Separate Chaining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EC63EF-4A3B-5549-8534-2A653A212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8506"/>
            <a:ext cx="7886700" cy="50543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Load factor and running time</a:t>
            </a:r>
          </a:p>
          <a:p>
            <a:r>
              <a:rPr lang="en-US" altLang="zh-CN" dirty="0"/>
              <a:t>Given a hash table table[m] containing 𝑛 entries</a:t>
            </a:r>
          </a:p>
          <a:p>
            <a:r>
              <a:rPr lang="en-US" altLang="zh-CN" dirty="0"/>
              <a:t>Define </a:t>
            </a:r>
            <a:r>
              <a:rPr lang="en-US" altLang="zh-CN" dirty="0">
                <a:solidFill>
                  <a:srgbClr val="00B050"/>
                </a:solidFill>
              </a:rPr>
              <a:t>load factor: 𝜆 = n/m</a:t>
            </a:r>
          </a:p>
          <a:p>
            <a:r>
              <a:rPr lang="en-US" altLang="zh-CN" dirty="0"/>
              <a:t>Assuming keys are uniformly distributed, there are </a:t>
            </a:r>
            <a:r>
              <a:rPr lang="en-US" altLang="zh-CN" dirty="0">
                <a:solidFill>
                  <a:srgbClr val="00B050"/>
                </a:solidFill>
              </a:rPr>
              <a:t>on average 𝜆 </a:t>
            </a:r>
            <a:r>
              <a:rPr lang="en-US" altLang="zh-CN" dirty="0"/>
              <a:t>entries per list</a:t>
            </a:r>
          </a:p>
          <a:p>
            <a:r>
              <a:rPr lang="en-US" altLang="zh-CN" dirty="0"/>
              <a:t>Expected search times: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Successful search (key found): </a:t>
            </a:r>
            <a:r>
              <a:rPr lang="en-US" altLang="zh-CN" dirty="0"/>
              <a:t>Need to search half the list on average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Unsuccessful search (key not found): </a:t>
            </a:r>
            <a:r>
              <a:rPr lang="en-US" altLang="zh-CN" dirty="0"/>
              <a:t>Need to search entire list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77B52B-4F7F-7E43-A688-DF16E19B3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740" y="4974558"/>
            <a:ext cx="2106032" cy="4449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B24135A-6046-4540-96D2-3C84220A29D9}"/>
              </a:ext>
            </a:extLst>
          </p:cNvPr>
          <p:cNvSpPr txBox="1"/>
          <p:nvPr/>
        </p:nvSpPr>
        <p:spPr>
          <a:xfrm>
            <a:off x="3362868" y="6031208"/>
            <a:ext cx="1605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effectLst/>
                <a:latin typeface="Times" pitchFamily="2" charset="0"/>
              </a:rPr>
              <a:t>𝑈</a:t>
            </a:r>
            <a:r>
              <a:rPr lang="en-US" altLang="zh-CN" sz="2400" baseline="-25000" dirty="0" err="1">
                <a:solidFill>
                  <a:srgbClr val="000000"/>
                </a:solidFill>
                <a:effectLst/>
                <a:latin typeface="Times" pitchFamily="2" charset="0"/>
              </a:rPr>
              <a:t>sc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Times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Times" pitchFamily="2" charset="0"/>
              </a:rPr>
              <a:t>=1+𝜆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D7584D55-B8B9-2F4D-A4F8-9453E265E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E57E931-A5A8-E844-8319-866BCF9A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5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073B7-CBFC-1141-BCAF-75B6D6F6C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83811"/>
          </a:xfrm>
        </p:spPr>
        <p:txBody>
          <a:bodyPr/>
          <a:lstStyle/>
          <a:p>
            <a:r>
              <a:rPr lang="en-US" altLang="zh-CN" dirty="0"/>
              <a:t>Separate Chaining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24B3CDC-C992-034C-8A90-15091CBD6F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60810"/>
                <a:ext cx="7886700" cy="516301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70C0"/>
                    </a:solidFill>
                  </a:rPr>
                  <a:t>Rehashing</a:t>
                </a:r>
              </a:p>
              <a:p>
                <a:r>
                  <a:rPr lang="en-US" altLang="zh-CN" dirty="0"/>
                  <a:t>Clearly, we want to keep load factors small, typically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0 &lt; 𝜆 &lt; 1</a:t>
                </a:r>
              </a:p>
              <a:p>
                <a:r>
                  <a:rPr lang="en-US" altLang="zh-CN" dirty="0"/>
                  <a:t>Select min and max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load factors, 𝜆</a:t>
                </a:r>
                <a:r>
                  <a:rPr lang="en-US" altLang="zh-CN" baseline="-25000" dirty="0">
                    <a:solidFill>
                      <a:srgbClr val="00B050"/>
                    </a:solidFill>
                  </a:rPr>
                  <a:t>min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 and 𝜆</a:t>
                </a:r>
                <a:r>
                  <a:rPr lang="en-US" altLang="zh-CN" baseline="-25000" dirty="0">
                    <a:solidFill>
                      <a:srgbClr val="00B050"/>
                    </a:solidFill>
                  </a:rPr>
                  <a:t>max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/>
                  <a:t>, where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0 &lt; 𝜆</a:t>
                </a:r>
                <a:r>
                  <a:rPr lang="en-US" altLang="zh-CN" baseline="-25000" dirty="0">
                    <a:solidFill>
                      <a:srgbClr val="00B050"/>
                    </a:solidFill>
                  </a:rPr>
                  <a:t>min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 &lt; 𝜆</a:t>
                </a:r>
                <a:r>
                  <a:rPr lang="en-US" altLang="zh-CN" baseline="-25000" dirty="0">
                    <a:solidFill>
                      <a:srgbClr val="00B050"/>
                    </a:solidFill>
                  </a:rPr>
                  <a:t>max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 &lt; 1</a:t>
                </a:r>
              </a:p>
              <a:p>
                <a:r>
                  <a:rPr lang="en-US" altLang="zh-CN" dirty="0"/>
                  <a:t>Define ideal load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r>
                  <a:rPr lang="en-US" altLang="zh-CN" dirty="0"/>
                  <a:t>Rehashing (after insertion): </a:t>
                </a:r>
              </a:p>
              <a:p>
                <a:pPr lvl="1"/>
                <a:r>
                  <a:rPr lang="en-US" altLang="zh-CN" sz="2800" dirty="0"/>
                  <a:t>If insertion causes load factor to exceed 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𝜆</a:t>
                </a:r>
                <a:r>
                  <a:rPr lang="en-US" altLang="zh-CN" sz="2800" baseline="-25000" dirty="0">
                    <a:solidFill>
                      <a:srgbClr val="00B050"/>
                    </a:solidFill>
                  </a:rPr>
                  <a:t>max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800" dirty="0"/>
                  <a:t>:</a:t>
                </a:r>
              </a:p>
              <a:p>
                <a:pPr lvl="2"/>
                <a:r>
                  <a:rPr lang="en-US" altLang="zh-CN" sz="2400" dirty="0"/>
                  <a:t>Allocate a new hash table of size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𝑚′ = n/𝜆</a:t>
                </a:r>
                <a:r>
                  <a:rPr lang="en-US" altLang="zh-CN" sz="2400" baseline="-25000" dirty="0">
                    <a:solidFill>
                      <a:srgbClr val="00B050"/>
                    </a:solidFill>
                  </a:rPr>
                  <a:t>0</a:t>
                </a:r>
              </a:p>
              <a:p>
                <a:pPr lvl="2"/>
                <a:r>
                  <a:rPr lang="en-US" altLang="zh-CN" sz="2400" dirty="0"/>
                  <a:t>Create a new hash function </a:t>
                </a:r>
                <a:r>
                  <a:rPr lang="en-US" altLang="zh-CN" sz="2400" i="1" dirty="0">
                    <a:solidFill>
                      <a:srgbClr val="00B050"/>
                    </a:solidFill>
                  </a:rPr>
                  <a:t>h′</a:t>
                </a:r>
                <a:r>
                  <a:rPr lang="en-US" altLang="zh-CN" sz="2400" dirty="0"/>
                  <a:t> for this table</a:t>
                </a:r>
              </a:p>
              <a:p>
                <a:pPr lvl="2"/>
                <a:r>
                  <a:rPr lang="en-US" altLang="zh-CN" sz="2400" dirty="0"/>
                  <a:t>Rehash all old entries into the new table using </a:t>
                </a:r>
                <a:r>
                  <a:rPr lang="en-US" altLang="zh-CN" sz="2400" i="1" dirty="0">
                    <a:solidFill>
                      <a:srgbClr val="00B050"/>
                    </a:solidFill>
                  </a:rPr>
                  <a:t>h′</a:t>
                </a:r>
              </a:p>
              <a:p>
                <a:pPr lvl="1"/>
                <a:r>
                  <a:rPr lang="en-US" altLang="zh-CN" sz="2600" dirty="0"/>
                  <a:t>After rehashing, the load factor is now </a:t>
                </a:r>
                <a:r>
                  <a:rPr lang="en-US" altLang="zh-CN" sz="2600" dirty="0">
                    <a:solidFill>
                      <a:srgbClr val="00B050"/>
                    </a:solidFill>
                  </a:rPr>
                  <a:t>𝑛⁄ m′ = 𝜆</a:t>
                </a:r>
                <a:r>
                  <a:rPr lang="en-US" altLang="zh-CN" sz="2600" baseline="-25000" dirty="0">
                    <a:solidFill>
                      <a:srgbClr val="00B050"/>
                    </a:solidFill>
                  </a:rPr>
                  <a:t>0</a:t>
                </a:r>
                <a:r>
                  <a:rPr lang="en-US" altLang="zh-CN" sz="2600" dirty="0"/>
                  <a:t>, that is, “ideal” 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24B3CDC-C992-034C-8A90-15091CBD6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0810"/>
                <a:ext cx="7886700" cy="5163014"/>
              </a:xfrm>
              <a:blipFill>
                <a:blip r:embed="rId2"/>
                <a:stretch>
                  <a:fillRect l="-1447" t="-2457" r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93BF57-771C-0744-B89A-5E04DFBFF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A2EDBD-D6FF-D549-96D0-A5F4989C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5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5CF5F-547F-8B49-8A60-D29F508AD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6903"/>
          </a:xfrm>
        </p:spPr>
        <p:txBody>
          <a:bodyPr/>
          <a:lstStyle/>
          <a:p>
            <a:r>
              <a:rPr lang="en-US" altLang="zh-CN" dirty="0"/>
              <a:t>Separate</a:t>
            </a:r>
            <a:r>
              <a:rPr lang="zh-CN" altLang="en-US" dirty="0"/>
              <a:t> </a:t>
            </a:r>
            <a:r>
              <a:rPr lang="en-US" altLang="zh-CN" dirty="0"/>
              <a:t>Chaining:</a:t>
            </a:r>
            <a:r>
              <a:rPr lang="zh-CN" altLang="en-US" dirty="0"/>
              <a:t> </a:t>
            </a:r>
            <a:r>
              <a:rPr lang="en-US" altLang="zh-CN" dirty="0"/>
              <a:t>Rehashing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54DC96-CFEA-8748-A957-41212FA94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0449"/>
            <a:ext cx="7886700" cy="481651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DDD003-21E1-4348-8102-BAA345C67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80996"/>
            <a:ext cx="5448300" cy="571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E5F656-F63D-914A-944B-B1E539C6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39" y="1852496"/>
            <a:ext cx="4238161" cy="33256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4269E7-B44F-D744-9AA6-BB065DB77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300" y="2030916"/>
            <a:ext cx="4711700" cy="4406900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F67D3076-FCC7-6347-A782-F804D17DD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065EF54-91F2-FD4C-95BF-179F280F8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0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87DE80-143B-044C-A781-EB6A69E13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6903"/>
          </a:xfrm>
        </p:spPr>
        <p:txBody>
          <a:bodyPr/>
          <a:lstStyle/>
          <a:p>
            <a:r>
              <a:rPr lang="en-US" altLang="zh-CN" dirty="0"/>
              <a:t>Controlling the Load Factor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24AF21-0C75-5C4D-A3B7-15CCA069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5844"/>
            <a:ext cx="8426140" cy="4861119"/>
          </a:xfrm>
        </p:spPr>
        <p:txBody>
          <a:bodyPr/>
          <a:lstStyle/>
          <a:p>
            <a:r>
              <a:rPr lang="en-US" altLang="zh-CN" dirty="0"/>
              <a:t>Underflow: Rehashing can also be applied when the load factor is too small</a:t>
            </a:r>
          </a:p>
          <a:p>
            <a:r>
              <a:rPr lang="en-US" altLang="zh-CN" dirty="0"/>
              <a:t>Rehashing</a:t>
            </a:r>
            <a:r>
              <a:rPr lang="zh-CN" altLang="en-US" dirty="0"/>
              <a:t> </a:t>
            </a:r>
            <a:r>
              <a:rPr lang="en-US" altLang="zh-CN" dirty="0"/>
              <a:t>(after</a:t>
            </a:r>
            <a:r>
              <a:rPr lang="zh-CN" altLang="en-US" dirty="0"/>
              <a:t> </a:t>
            </a:r>
            <a:r>
              <a:rPr lang="en-US" altLang="zh-CN" dirty="0"/>
              <a:t>deletion)</a:t>
            </a:r>
          </a:p>
          <a:p>
            <a:r>
              <a:rPr lang="en-US" altLang="zh-CN" dirty="0"/>
              <a:t>− If deletion causes load factor to be </a:t>
            </a:r>
            <a:r>
              <a:rPr lang="en-US" altLang="zh-CN" dirty="0">
                <a:solidFill>
                  <a:srgbClr val="00B050"/>
                </a:solidFill>
              </a:rPr>
              <a:t>smaller than 𝜆</a:t>
            </a:r>
            <a:r>
              <a:rPr lang="en-US" altLang="zh-CN" baseline="-25000" dirty="0">
                <a:solidFill>
                  <a:srgbClr val="00B050"/>
                </a:solidFill>
              </a:rPr>
              <a:t>min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− Allocate a new hash table of size </a:t>
            </a:r>
            <a:r>
              <a:rPr lang="en-US" altLang="zh-CN" dirty="0">
                <a:solidFill>
                  <a:srgbClr val="00B050"/>
                </a:solidFill>
              </a:rPr>
              <a:t>𝑚′ = n/𝜆</a:t>
            </a:r>
            <a:r>
              <a:rPr lang="en-US" altLang="zh-CN" baseline="-25000" dirty="0">
                <a:solidFill>
                  <a:srgbClr val="00B050"/>
                </a:solidFill>
              </a:rPr>
              <a:t>0</a:t>
            </a:r>
          </a:p>
          <a:p>
            <a:r>
              <a:rPr lang="en-US" altLang="zh-CN" dirty="0"/>
              <a:t>− Create a new hash function h′ for this table</a:t>
            </a:r>
          </a:p>
          <a:p>
            <a:r>
              <a:rPr lang="en-US" altLang="zh-CN" dirty="0"/>
              <a:t>− Rehash all old entries into the new table using h′</a:t>
            </a:r>
          </a:p>
          <a:p>
            <a:r>
              <a:rPr lang="en-US" altLang="zh-CN" dirty="0"/>
              <a:t>− After rehashing, the load factor is now </a:t>
            </a:r>
            <a:r>
              <a:rPr lang="en-US" altLang="zh-CN" dirty="0">
                <a:solidFill>
                  <a:srgbClr val="00B050"/>
                </a:solidFill>
              </a:rPr>
              <a:t>𝑛⁄m ′ = 𝜆</a:t>
            </a:r>
            <a:r>
              <a:rPr lang="en-US" altLang="zh-CN" baseline="-25000" dirty="0">
                <a:solidFill>
                  <a:srgbClr val="00B050"/>
                </a:solidFill>
              </a:rPr>
              <a:t>0</a:t>
            </a:r>
            <a:r>
              <a:rPr lang="en-US" altLang="zh-CN" dirty="0"/>
              <a:t>, that is, </a:t>
            </a:r>
            <a:r>
              <a:rPr lang="en-US" altLang="zh-CN" dirty="0">
                <a:solidFill>
                  <a:srgbClr val="C00000"/>
                </a:solidFill>
              </a:rPr>
              <a:t>“ideal”</a:t>
            </a:r>
          </a:p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122594-BC40-464B-8E44-9D58CAD67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49BD80-3B4C-EB48-958E-C9973FC2A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5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D60F31-EB6B-3346-98DE-C2308CD6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50718"/>
          </a:xfrm>
        </p:spPr>
        <p:txBody>
          <a:bodyPr>
            <a:normAutofit/>
          </a:bodyPr>
          <a:lstStyle/>
          <a:p>
            <a:r>
              <a:rPr lang="en-US" altLang="zh-CN" dirty="0"/>
              <a:t>Rehashing – Amortized Analysis</a:t>
            </a:r>
            <a:endParaRPr lang="en-US" dirty="0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507D714B-EA04-3F4C-881B-ACD16C40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5413"/>
            <a:ext cx="7886700" cy="4125139"/>
          </a:xfrm>
        </p:spPr>
        <p:txBody>
          <a:bodyPr/>
          <a:lstStyle/>
          <a:p>
            <a:r>
              <a:rPr lang="en-US" altLang="zh-CN" dirty="0"/>
              <a:t>Whenever we rehash, the running time is proportional to the number of keys </a:t>
            </a:r>
            <a:r>
              <a:rPr lang="en-US" altLang="zh-CN" dirty="0">
                <a:solidFill>
                  <a:srgbClr val="00B050"/>
                </a:solidFill>
              </a:rPr>
              <a:t>n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If n is large, rehashing clearly takes a lot of time. </a:t>
            </a:r>
          </a:p>
          <a:p>
            <a:r>
              <a:rPr lang="en-US" altLang="zh-CN" dirty="0"/>
              <a:t>But observe that once we have rehashed, we will need to do </a:t>
            </a:r>
            <a:r>
              <a:rPr lang="en-US" altLang="zh-CN" dirty="0">
                <a:solidFill>
                  <a:srgbClr val="00B050"/>
                </a:solidFill>
              </a:rPr>
              <a:t>a significant number of insertions or deletions before we need to rehash again</a:t>
            </a:r>
            <a:r>
              <a:rPr lang="en-US" altLang="zh-CN" dirty="0"/>
              <a:t>.</a:t>
            </a:r>
          </a:p>
          <a:p>
            <a:r>
              <a:rPr lang="en-US" altLang="zh-CN" dirty="0">
                <a:solidFill>
                  <a:srgbClr val="00B050"/>
                </a:solidFill>
                <a:latin typeface="Helvetica" pitchFamily="2" charset="0"/>
              </a:rPr>
              <a:t>The </a:t>
            </a:r>
            <a:r>
              <a:rPr lang="en-US" altLang="zh-CN" b="1" dirty="0">
                <a:solidFill>
                  <a:srgbClr val="00B050"/>
                </a:solidFill>
                <a:latin typeface="Helvetica" pitchFamily="2" charset="0"/>
              </a:rPr>
              <a:t>amortized cost</a:t>
            </a:r>
            <a:r>
              <a:rPr lang="zh-CN" altLang="en-US" b="1" dirty="0">
                <a:solidFill>
                  <a:srgbClr val="00B050"/>
                </a:solidFill>
                <a:latin typeface="Helvetica" pitchFamily="2" charset="0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Helvetica" pitchFamily="2" charset="0"/>
              </a:rPr>
              <a:t>(</a:t>
            </a:r>
            <a:r>
              <a:rPr lang="zh-CN" altLang="en-US" b="1" dirty="0">
                <a:solidFill>
                  <a:srgbClr val="00B050"/>
                </a:solidFill>
                <a:latin typeface="Helvetica" pitchFamily="2" charset="0"/>
              </a:rPr>
              <a:t>摊销成本</a:t>
            </a:r>
            <a:r>
              <a:rPr lang="en-US" altLang="zh-CN" b="1" dirty="0">
                <a:solidFill>
                  <a:srgbClr val="00B050"/>
                </a:solidFill>
                <a:latin typeface="Helvetica" pitchFamily="2" charset="0"/>
              </a:rPr>
              <a:t>) </a:t>
            </a:r>
            <a:r>
              <a:rPr lang="en-US" altLang="zh-CN" dirty="0">
                <a:solidFill>
                  <a:srgbClr val="00B050"/>
                </a:solidFill>
                <a:latin typeface="Helvetica" pitchFamily="2" charset="0"/>
              </a:rPr>
              <a:t>of a series of operations is the total cost divided by the number of operations.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19" name="页脚占位符 18">
            <a:extLst>
              <a:ext uri="{FF2B5EF4-FFF2-40B4-BE49-F238E27FC236}">
                <a16:creationId xmlns:a16="http://schemas.microsoft.com/office/drawing/2014/main" id="{07402356-B862-7B41-9130-E322A3027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0FAFF792-21F2-1D4B-8DA2-7C8A5DFA4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8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2BE6D-0E37-C143-99A5-6628A91E2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Rehashing – Amortized Analysis</a:t>
            </a:r>
            <a:endParaRPr 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09C8B3C-9F79-5440-A36E-EA39E75B9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40" y="1828799"/>
            <a:ext cx="7886700" cy="4403919"/>
          </a:xfrm>
        </p:spPr>
        <p:txBody>
          <a:bodyPr>
            <a:normAutofit/>
          </a:bodyPr>
          <a:lstStyle/>
          <a:p>
            <a:r>
              <a:rPr lang="en-US" altLang="zh-CN" dirty="0"/>
              <a:t>Rehashing takes O(n) time, but once done we are good for a while </a:t>
            </a:r>
          </a:p>
          <a:p>
            <a:r>
              <a:rPr lang="en-US" altLang="zh-CN" dirty="0"/>
              <a:t>Example:</a:t>
            </a:r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F22AE5-AC26-D847-9009-54E07DEF1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79" y="3294512"/>
            <a:ext cx="6709327" cy="5638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8901CB-8E98-5246-A466-9EAF05416632}"/>
              </a:ext>
            </a:extLst>
          </p:cNvPr>
          <p:cNvSpPr txBox="1"/>
          <p:nvPr/>
        </p:nvSpPr>
        <p:spPr>
          <a:xfrm>
            <a:off x="751314" y="3914374"/>
            <a:ext cx="767482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After insertion, if 𝑛&gt; 𝜆</a:t>
            </a:r>
            <a:r>
              <a:rPr lang="en-US" altLang="zh-CN" sz="2400" baseline="-25000" dirty="0"/>
              <a:t>max</a:t>
            </a:r>
            <a:r>
              <a:rPr lang="en-US" altLang="zh-CN" sz="2400" dirty="0"/>
              <a:t> = 750, then we allocate a new table of size 𝑚′ = 𝑛/𝜆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 ≈ 1500, and rehash the entries here</a:t>
            </a:r>
          </a:p>
          <a:p>
            <a:endParaRPr lang="en-US" altLang="zh-CN" sz="2000" dirty="0">
              <a:solidFill>
                <a:srgbClr val="000000"/>
              </a:solidFill>
              <a:effectLst/>
              <a:latin typeface="Trebuchet MS" panose="020B070302020209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A713F0-FA62-2C48-8349-7C7DDCE38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14" y="4825404"/>
            <a:ext cx="6633326" cy="4190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BEA8FF-1AEF-8848-9577-74B9D3178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60" y="5280757"/>
            <a:ext cx="7823200" cy="419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B2EF94-FF70-1B42-985B-01DC4AA5B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60" y="5856692"/>
            <a:ext cx="8255310" cy="4039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7BB1820-1614-6D48-B469-CB5C9016EA18}"/>
              </a:ext>
            </a:extLst>
          </p:cNvPr>
          <p:cNvSpPr txBox="1"/>
          <p:nvPr/>
        </p:nvSpPr>
        <p:spPr>
          <a:xfrm>
            <a:off x="7872142" y="50810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insertions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1AA00632-D855-EB4F-90FD-49DCCBD48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D33DC618-46D5-EA4F-9AA1-340C130F0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0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4326C-83C3-3C48-8E3B-EC1EA775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94601"/>
          </a:xfrm>
        </p:spPr>
        <p:txBody>
          <a:bodyPr/>
          <a:lstStyle/>
          <a:p>
            <a:r>
              <a:rPr lang="en-US" altLang="zh-CN" dirty="0"/>
              <a:t>Rehashing – Amortized Analysis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2A4AB8-2D84-8A4E-985A-889F3C3B5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5448552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Theorem: </a:t>
            </a:r>
            <a:r>
              <a:rPr lang="en-US" altLang="zh-CN" dirty="0"/>
              <a:t>Assuming that individual hashing operations take O(1) time each, if we start with an empty hash table, the </a:t>
            </a:r>
            <a:r>
              <a:rPr lang="en-US" altLang="zh-CN" dirty="0">
                <a:solidFill>
                  <a:srgbClr val="00B050"/>
                </a:solidFill>
              </a:rPr>
              <a:t>amortized complexity </a:t>
            </a:r>
            <a:r>
              <a:rPr lang="en-US" altLang="zh-CN" dirty="0"/>
              <a:t>of hashing using the above rehashing method with minimum and maximum load factors of </a:t>
            </a:r>
            <a:r>
              <a:rPr lang="el-GR" altLang="zh-CN" dirty="0"/>
              <a:t>λ</a:t>
            </a:r>
            <a:r>
              <a:rPr lang="en-US" altLang="zh-CN" baseline="-25000" dirty="0"/>
              <a:t>min</a:t>
            </a:r>
            <a:r>
              <a:rPr lang="en-US" altLang="zh-CN" dirty="0"/>
              <a:t> and </a:t>
            </a:r>
            <a:r>
              <a:rPr lang="el-GR" altLang="zh-CN" dirty="0"/>
              <a:t>λ</a:t>
            </a:r>
            <a:r>
              <a:rPr lang="en-US" altLang="zh-CN" baseline="-25000" dirty="0"/>
              <a:t>max</a:t>
            </a:r>
            <a:r>
              <a:rPr lang="en-US" altLang="zh-CN" dirty="0"/>
              <a:t>, respectively, is </a:t>
            </a:r>
            <a:r>
              <a:rPr lang="en-US" altLang="zh-CN" dirty="0">
                <a:solidFill>
                  <a:srgbClr val="00B050"/>
                </a:solidFill>
              </a:rPr>
              <a:t>at most 1 + 2</a:t>
            </a:r>
            <a:r>
              <a:rPr lang="el-GR" altLang="zh-CN" dirty="0">
                <a:solidFill>
                  <a:srgbClr val="00B050"/>
                </a:solidFill>
              </a:rPr>
              <a:t>λ</a:t>
            </a:r>
            <a:r>
              <a:rPr lang="en-US" altLang="zh-CN" baseline="-25000" dirty="0">
                <a:solidFill>
                  <a:srgbClr val="00B050"/>
                </a:solidFill>
              </a:rPr>
              <a:t>max</a:t>
            </a:r>
            <a:r>
              <a:rPr lang="en-US" altLang="zh-CN" dirty="0">
                <a:solidFill>
                  <a:srgbClr val="00B050"/>
                </a:solidFill>
              </a:rPr>
              <a:t>/(</a:t>
            </a:r>
            <a:r>
              <a:rPr lang="el-GR" altLang="zh-CN" dirty="0">
                <a:solidFill>
                  <a:srgbClr val="00B050"/>
                </a:solidFill>
              </a:rPr>
              <a:t>λ</a:t>
            </a:r>
            <a:r>
              <a:rPr lang="en-US" altLang="zh-CN" baseline="-25000" dirty="0">
                <a:solidFill>
                  <a:srgbClr val="00B050"/>
                </a:solidFill>
              </a:rPr>
              <a:t>max </a:t>
            </a:r>
            <a:r>
              <a:rPr lang="en-US" altLang="zh-CN" dirty="0">
                <a:solidFill>
                  <a:srgbClr val="00B050"/>
                </a:solidFill>
              </a:rPr>
              <a:t>− </a:t>
            </a:r>
            <a:r>
              <a:rPr lang="el-GR" altLang="zh-CN" dirty="0">
                <a:solidFill>
                  <a:srgbClr val="00B050"/>
                </a:solidFill>
              </a:rPr>
              <a:t>λ</a:t>
            </a:r>
            <a:r>
              <a:rPr lang="en-US" altLang="zh-CN" baseline="-25000" dirty="0">
                <a:solidFill>
                  <a:srgbClr val="00B050"/>
                </a:solidFill>
              </a:rPr>
              <a:t>min</a:t>
            </a:r>
            <a:r>
              <a:rPr lang="en-US" altLang="zh-CN" dirty="0">
                <a:solidFill>
                  <a:srgbClr val="00B050"/>
                </a:solidFill>
              </a:rPr>
              <a:t>).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Proof:</a:t>
            </a:r>
            <a:r>
              <a:rPr lang="en-US" altLang="zh-CN" dirty="0"/>
              <a:t> 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Suppose that our most recent insertion has triggered rehashing. This implies that the current table contains roughly </a:t>
            </a:r>
            <a:r>
              <a:rPr lang="en-US" altLang="zh-CN" dirty="0">
                <a:solidFill>
                  <a:srgbClr val="00B050"/>
                </a:solidFill>
              </a:rPr>
              <a:t>n ≈ </a:t>
            </a:r>
            <a:r>
              <a:rPr lang="el-GR" altLang="zh-CN" dirty="0">
                <a:solidFill>
                  <a:srgbClr val="00B050"/>
                </a:solidFill>
              </a:rPr>
              <a:t>λ</a:t>
            </a:r>
            <a:r>
              <a:rPr lang="en-US" altLang="zh-CN" baseline="-25000" dirty="0">
                <a:solidFill>
                  <a:srgbClr val="00B050"/>
                </a:solidFill>
              </a:rPr>
              <a:t>max</a:t>
            </a:r>
            <a:r>
              <a:rPr lang="en-US" altLang="zh-CN" dirty="0">
                <a:solidFill>
                  <a:srgbClr val="00B050"/>
                </a:solidFill>
              </a:rPr>
              <a:t> m </a:t>
            </a:r>
            <a:r>
              <a:rPr lang="en-US" altLang="zh-CN" dirty="0"/>
              <a:t>entries.</a:t>
            </a:r>
          </a:p>
          <a:p>
            <a:r>
              <a:rPr lang="en-US" altLang="zh-CN" dirty="0"/>
              <a:t>The last time the table was rehashed, the table contained </a:t>
            </a:r>
            <a:r>
              <a:rPr lang="en-US" altLang="zh-CN" dirty="0">
                <a:solidFill>
                  <a:srgbClr val="00B050"/>
                </a:solidFill>
              </a:rPr>
              <a:t>n′ = </a:t>
            </a:r>
            <a:r>
              <a:rPr lang="el-GR" altLang="zh-CN" dirty="0">
                <a:solidFill>
                  <a:srgbClr val="00B050"/>
                </a:solidFill>
              </a:rPr>
              <a:t>λ</a:t>
            </a:r>
            <a:r>
              <a:rPr lang="el-GR" altLang="zh-CN" baseline="-25000" dirty="0">
                <a:solidFill>
                  <a:srgbClr val="00B050"/>
                </a:solidFill>
              </a:rPr>
              <a:t>0</a:t>
            </a:r>
            <a:r>
              <a:rPr lang="en-US" altLang="zh-CN" dirty="0">
                <a:solidFill>
                  <a:srgbClr val="00B050"/>
                </a:solidFill>
              </a:rPr>
              <a:t>m </a:t>
            </a:r>
            <a:r>
              <a:rPr lang="en-US" altLang="zh-CN" dirty="0"/>
              <a:t>entries.</a:t>
            </a:r>
          </a:p>
          <a:p>
            <a:endParaRPr lang="en-US" altLang="zh-CN" dirty="0"/>
          </a:p>
          <a:p>
            <a:endParaRPr lang="en-US" altLang="zh-CN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4F720E-2706-2240-88D1-A1043AECC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E4EAEC-CB39-D642-8A9A-FE3798A5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6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348C22-C439-A844-873C-07A277966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04692"/>
            <a:ext cx="8103994" cy="5319131"/>
          </a:xfrm>
        </p:spPr>
        <p:txBody>
          <a:bodyPr>
            <a:normAutofit/>
          </a:bodyPr>
          <a:lstStyle/>
          <a:p>
            <a:r>
              <a:rPr lang="en-US" altLang="zh-CN" dirty="0"/>
              <a:t>This implies that we inserted at least </a:t>
            </a:r>
            <a:r>
              <a:rPr lang="en-US" altLang="zh-CN" dirty="0">
                <a:solidFill>
                  <a:srgbClr val="00B050"/>
                </a:solidFill>
              </a:rPr>
              <a:t>n−n′ = (</a:t>
            </a:r>
            <a:r>
              <a:rPr lang="el-GR" altLang="zh-CN" dirty="0">
                <a:solidFill>
                  <a:srgbClr val="00B050"/>
                </a:solidFill>
              </a:rPr>
              <a:t>λ</a:t>
            </a:r>
            <a:r>
              <a:rPr lang="en-US" altLang="zh-CN" baseline="-25000" dirty="0">
                <a:solidFill>
                  <a:srgbClr val="00B050"/>
                </a:solidFill>
              </a:rPr>
              <a:t>max</a:t>
            </a:r>
            <a:r>
              <a:rPr lang="en-US" altLang="zh-CN" dirty="0">
                <a:solidFill>
                  <a:srgbClr val="00B050"/>
                </a:solidFill>
              </a:rPr>
              <a:t>−</a:t>
            </a:r>
            <a:r>
              <a:rPr lang="el-GR" altLang="zh-CN" dirty="0">
                <a:solidFill>
                  <a:srgbClr val="00B050"/>
                </a:solidFill>
              </a:rPr>
              <a:t>λ</a:t>
            </a:r>
            <a:r>
              <a:rPr lang="el-GR" altLang="zh-CN" baseline="-25000" dirty="0">
                <a:solidFill>
                  <a:srgbClr val="00B050"/>
                </a:solidFill>
              </a:rPr>
              <a:t>0</a:t>
            </a:r>
            <a:r>
              <a:rPr lang="el-GR" altLang="zh-CN" dirty="0">
                <a:solidFill>
                  <a:srgbClr val="00B050"/>
                </a:solidFill>
              </a:rPr>
              <a:t>)</a:t>
            </a:r>
            <a:r>
              <a:rPr lang="en-US" altLang="zh-CN" dirty="0">
                <a:solidFill>
                  <a:srgbClr val="00B050"/>
                </a:solidFill>
              </a:rPr>
              <a:t>m</a:t>
            </a:r>
            <a:r>
              <a:rPr lang="en-US" altLang="zh-CN" dirty="0"/>
              <a:t> entries.</a:t>
            </a:r>
          </a:p>
          <a:p>
            <a:r>
              <a:rPr lang="en-US" altLang="zh-CN" dirty="0"/>
              <a:t>Therefore, the number of work tokens we have accumulated since then is at least: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which implies that we have accumulated enough work tokens to pay the cost of </a:t>
            </a:r>
            <a:r>
              <a:rPr lang="en-US" altLang="zh-CN" dirty="0">
                <a:solidFill>
                  <a:srgbClr val="00B050"/>
                </a:solidFill>
              </a:rPr>
              <a:t>n</a:t>
            </a:r>
            <a:r>
              <a:rPr lang="en-US" altLang="zh-CN" dirty="0"/>
              <a:t> to rehash.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proof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deletion.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8104A3E-AC6D-7A4A-98CA-A898DD0EF52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794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Rehashing – Amortized Analysis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406768-0640-C94E-A910-CB30AC049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56" y="3093068"/>
            <a:ext cx="8103994" cy="1902677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57E208-10DB-524D-8168-0E7CC87C2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CB7A26-66E3-1740-A981-AEFE3C11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9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DEFE5-517C-7748-9BD8-4EF4A9504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61508"/>
          </a:xfrm>
        </p:spPr>
        <p:txBody>
          <a:bodyPr/>
          <a:lstStyle/>
          <a:p>
            <a:r>
              <a:rPr lang="en-US" altLang="zh-CN" dirty="0"/>
              <a:t>Open Addressing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DD87DC-738E-8C4C-86AB-9C239E65E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6205"/>
            <a:ext cx="8236570" cy="517416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Separate chaining requires additional storage. Can we avoid this?</a:t>
            </a:r>
          </a:p>
          <a:p>
            <a:r>
              <a:rPr lang="en-US" altLang="zh-CN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everything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table.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Requires that 𝑛≤ 𝑚, that is, </a:t>
            </a:r>
            <a:r>
              <a:rPr lang="el-GR" altLang="zh-CN" dirty="0"/>
              <a:t>λ ≤ 1.</a:t>
            </a:r>
          </a:p>
          <a:p>
            <a:r>
              <a:rPr lang="en-US" altLang="zh-CN" dirty="0"/>
              <a:t>Open Addressing:</a:t>
            </a:r>
          </a:p>
          <a:p>
            <a:pPr lvl="1"/>
            <a:r>
              <a:rPr lang="en-US" altLang="zh-CN" dirty="0"/>
              <a:t>Special entry </a:t>
            </a:r>
            <a:r>
              <a:rPr lang="en-US" altLang="zh-CN" dirty="0">
                <a:solidFill>
                  <a:srgbClr val="00B050"/>
                </a:solidFill>
              </a:rPr>
              <a:t>“empty”</a:t>
            </a:r>
            <a:r>
              <a:rPr lang="en-US" altLang="zh-CN" dirty="0"/>
              <a:t> indicates that this table entry is unused.</a:t>
            </a:r>
          </a:p>
          <a:p>
            <a:pPr lvl="1"/>
            <a:r>
              <a:rPr lang="en-US" altLang="zh-CN" dirty="0"/>
              <a:t>To insert x</a:t>
            </a:r>
            <a:r>
              <a:rPr lang="en-US" altLang="zh-CN" dirty="0">
                <a:solidFill>
                  <a:srgbClr val="00B050"/>
                </a:solidFill>
              </a:rPr>
              <a:t>, first check table[h(x)]. </a:t>
            </a:r>
            <a:r>
              <a:rPr lang="en-US" altLang="zh-CN" dirty="0"/>
              <a:t>If empty, then store here</a:t>
            </a:r>
          </a:p>
          <a:p>
            <a:pPr lvl="1"/>
            <a:r>
              <a:rPr lang="en-US" altLang="zh-CN" dirty="0"/>
              <a:t>Otherwise, probe subsequent table entries </a:t>
            </a:r>
            <a:r>
              <a:rPr lang="en-US" altLang="zh-CN" dirty="0">
                <a:solidFill>
                  <a:srgbClr val="00B050"/>
                </a:solidFill>
              </a:rPr>
              <a:t>until finding an empty location 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Which entries to probe?</a:t>
            </a:r>
            <a:r>
              <a:rPr lang="en-US" altLang="zh-CN" dirty="0"/>
              <a:t> Does it matter?</a:t>
            </a:r>
          </a:p>
          <a:p>
            <a:pPr lvl="1"/>
            <a:r>
              <a:rPr lang="en-US" altLang="zh-CN" dirty="0"/>
              <a:t>Yes! As the load factor approaches 1, some probe methods have good performance and others do not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1D9AF0-3F92-B34B-A951-FC9FA3395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D3FA40-1A5F-EF4B-98BF-7BFD5D7E3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1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9F92A8-7452-F74A-8DA1-DC32253CD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05391"/>
          </a:xfrm>
        </p:spPr>
        <p:txBody>
          <a:bodyPr/>
          <a:lstStyle/>
          <a:p>
            <a:r>
              <a:rPr lang="en-US" altLang="zh-CN" dirty="0"/>
              <a:t>Open Addressing – Linear Probing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EEF07C-1DF4-E14C-BE73-5BFCBB82B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82390"/>
            <a:ext cx="7886700" cy="4894573"/>
          </a:xfrm>
        </p:spPr>
        <p:txBody>
          <a:bodyPr/>
          <a:lstStyle/>
          <a:p>
            <a:r>
              <a:rPr lang="en-US" altLang="zh-CN" dirty="0"/>
              <a:t>Linear probing:</a:t>
            </a:r>
          </a:p>
          <a:p>
            <a:r>
              <a:rPr lang="en-US" altLang="zh-CN" dirty="0"/>
              <a:t>If table[h(x)] is not empty, try h(x)+1, h(x)+2, ..., h(x)+j, until finding the first</a:t>
            </a:r>
            <a:r>
              <a:rPr lang="zh-CN" altLang="en-US" dirty="0"/>
              <a:t> </a:t>
            </a:r>
            <a:r>
              <a:rPr lang="en-US" altLang="zh-CN" dirty="0"/>
              <a:t>empty entry</a:t>
            </a:r>
          </a:p>
          <a:p>
            <a:r>
              <a:rPr lang="en-US" altLang="zh-CN" dirty="0"/>
              <a:t>Wrap around if needed: table[(h(x)+j) % m]</a:t>
            </a:r>
          </a:p>
          <a:p>
            <a:r>
              <a:rPr lang="en-US" altLang="zh-CN" dirty="0"/>
              <a:t>Example: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66079A-2F80-EF45-8853-ED4C6B71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0" y="3770468"/>
            <a:ext cx="2002055" cy="21954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85392D-F675-9140-95D6-BECA324D6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845" y="3884768"/>
            <a:ext cx="1573206" cy="20938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B2FC63-DBA7-1E40-95E7-0C206D974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051" y="3859368"/>
            <a:ext cx="1657601" cy="21065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AA2BB6-7E7E-CA46-AF3A-892D77D64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652" y="3859368"/>
            <a:ext cx="1757323" cy="21065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9E52F6-B305-C64D-935F-70B4BF2EB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4975" y="3872068"/>
            <a:ext cx="1828750" cy="21065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572DB47-0354-2E4C-80DD-6CDF37292E83}"/>
              </a:ext>
            </a:extLst>
          </p:cNvPr>
          <p:cNvSpPr txBox="1"/>
          <p:nvPr/>
        </p:nvSpPr>
        <p:spPr>
          <a:xfrm>
            <a:off x="628650" y="6132937"/>
            <a:ext cx="6346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effectLst/>
                <a:latin typeface="Trebuchet MS" panose="020B0703020202090204" pitchFamily="34" charset="0"/>
              </a:rPr>
              <a:t>Quick and dirty (maybe too quick and dirty)</a:t>
            </a:r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912FE311-7E2A-C94F-A0CB-75C5402B9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BDC36556-E339-794F-8248-EA3D2D48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7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310BB-7455-9849-9F23-7C79302A2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57" y="191837"/>
            <a:ext cx="7886700" cy="1325563"/>
          </a:xfrm>
        </p:spPr>
        <p:txBody>
          <a:bodyPr/>
          <a:lstStyle/>
          <a:p>
            <a:r>
              <a:rPr lang="en-US" dirty="0" err="1"/>
              <a:t>回顾上节课内容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F99946-661B-294E-AF1A-CCE3C481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7400"/>
            <a:ext cx="7886700" cy="5129980"/>
          </a:xfrm>
        </p:spPr>
        <p:txBody>
          <a:bodyPr>
            <a:normAutofit/>
          </a:bodyPr>
          <a:lstStyle/>
          <a:p>
            <a:r>
              <a:rPr lang="en-US" altLang="zh-CN" dirty="0"/>
              <a:t>K-D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Nearest</a:t>
            </a:r>
            <a:r>
              <a:rPr lang="zh-CN" altLang="en-US" dirty="0"/>
              <a:t> </a:t>
            </a:r>
            <a:r>
              <a:rPr lang="en-US" altLang="zh-CN" dirty="0"/>
              <a:t>Neighbor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Bin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(BBF)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Priority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queue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based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Search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fixed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number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of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nearest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bins</a:t>
            </a:r>
          </a:p>
          <a:p>
            <a:r>
              <a:rPr lang="en-US" altLang="zh-CN" dirty="0"/>
              <a:t>Hierarchical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K-means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based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clustering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Encoding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endParaRPr lang="en-US" altLang="zh-CN" dirty="0">
              <a:solidFill>
                <a:srgbClr val="00B050"/>
              </a:solidFill>
            </a:endParaRP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L1-norm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based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similarity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endParaRPr lang="en-US" altLang="zh-CN" dirty="0">
              <a:solidFill>
                <a:srgbClr val="00B050"/>
              </a:solidFill>
            </a:endParaRPr>
          </a:p>
          <a:p>
            <a:pPr lvl="1"/>
            <a:endParaRPr lang="en-US" altLang="zh-CN" dirty="0">
              <a:solidFill>
                <a:srgbClr val="00B050"/>
              </a:solidFill>
            </a:endParaRPr>
          </a:p>
          <a:p>
            <a:pPr lvl="2"/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00C774F-7FB9-7E49-89A7-ABF98DF39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234" y="2015661"/>
            <a:ext cx="43717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Range query time: </a:t>
            </a:r>
            <a:r>
              <a:rPr lang="en-US" altLang="zh-CN" sz="2400" dirty="0">
                <a:solidFill>
                  <a:srgbClr val="00B050"/>
                </a:solidFill>
                <a:ea typeface="宋体" panose="02010600030101010101" pitchFamily="2" charset="-122"/>
              </a:rPr>
              <a:t>O(n</a:t>
            </a:r>
            <a:r>
              <a:rPr lang="en-US" altLang="zh-CN" sz="2400" baseline="30000" dirty="0">
                <a:solidFill>
                  <a:srgbClr val="00B050"/>
                </a:solidFill>
                <a:ea typeface="宋体" panose="02010600030101010101" pitchFamily="2" charset="-122"/>
              </a:rPr>
              <a:t>1-1/</a:t>
            </a:r>
            <a:r>
              <a:rPr lang="en-US" altLang="zh-CN" sz="2400" baseline="30000" dirty="0" err="1">
                <a:solidFill>
                  <a:srgbClr val="00B050"/>
                </a:solidFill>
                <a:ea typeface="宋体" panose="02010600030101010101" pitchFamily="2" charset="-122"/>
              </a:rPr>
              <a:t>d</a:t>
            </a:r>
            <a:r>
              <a:rPr lang="en-US" altLang="zh-CN" sz="2400" dirty="0" err="1">
                <a:solidFill>
                  <a:srgbClr val="00B050"/>
                </a:solidFill>
                <a:ea typeface="宋体" panose="02010600030101010101" pitchFamily="2" charset="-122"/>
              </a:rPr>
              <a:t>+k</a:t>
            </a:r>
            <a:r>
              <a:rPr lang="en-US" altLang="zh-CN" sz="2400" dirty="0">
                <a:solidFill>
                  <a:srgbClr val="00B050"/>
                </a:solidFill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942079-5DD3-2D47-9368-2021AF5B49EF}"/>
              </a:ext>
            </a:extLst>
          </p:cNvPr>
          <p:cNvSpPr txBox="1"/>
          <p:nvPr/>
        </p:nvSpPr>
        <p:spPr>
          <a:xfrm>
            <a:off x="1193234" y="248612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ea typeface="宋体" panose="02010600030101010101" pitchFamily="2" charset="-122"/>
              </a:rPr>
              <a:t>K-NN query time: </a:t>
            </a:r>
            <a:r>
              <a:rPr lang="en-US" altLang="zh-CN" sz="2400" dirty="0">
                <a:solidFill>
                  <a:srgbClr val="00B050"/>
                </a:solidFill>
              </a:rPr>
              <a:t>O(k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(2</a:t>
            </a:r>
            <a:r>
              <a:rPr lang="en-US" altLang="zh-CN" sz="2400" baseline="30000" dirty="0">
                <a:solidFill>
                  <a:srgbClr val="00B050"/>
                </a:solidFill>
              </a:rPr>
              <a:t>d</a:t>
            </a:r>
            <a:r>
              <a:rPr lang="en-US" altLang="zh-CN" sz="2400" dirty="0">
                <a:solidFill>
                  <a:srgbClr val="00B050"/>
                </a:solidFill>
              </a:rPr>
              <a:t>+logn))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endParaRPr lang="en-US" sz="2400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D81155-963E-9740-80DE-E0FCE90AD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E22C2C-5358-4C4B-8E3A-DEFA6535E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5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D45012-CC06-C748-8F9A-82C9BDAF5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424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Open Addressing – Linear Probing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AAC0D9-A12E-8A48-AC4F-95D025D6F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7071"/>
            <a:ext cx="7886700" cy="4571187"/>
          </a:xfrm>
        </p:spPr>
        <p:txBody>
          <a:bodyPr/>
          <a:lstStyle/>
          <a:p>
            <a:r>
              <a:rPr lang="en-US" altLang="zh-CN" dirty="0">
                <a:solidFill>
                  <a:srgbClr val="00B050"/>
                </a:solidFill>
              </a:rPr>
              <a:t>Primary clustering: </a:t>
            </a:r>
            <a:r>
              <a:rPr lang="en-US" altLang="zh-CN" dirty="0"/>
              <a:t>Clusters that occurs due to many keys hashing to the same location. (Should not occur if you use a good hash function)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Secondary clustering: </a:t>
            </a:r>
            <a:r>
              <a:rPr lang="en-US" altLang="zh-CN" dirty="0"/>
              <a:t>Clustering that occurs because collision resolution fails to disperse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分散</a:t>
            </a:r>
            <a:r>
              <a:rPr lang="en-US" altLang="zh-CN" dirty="0"/>
              <a:t>) keys effectively.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Bad news: </a:t>
            </a:r>
            <a:r>
              <a:rPr lang="en-US" altLang="zh-CN" dirty="0"/>
              <a:t>Linear probing is highly susceptible to secondary clustering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225EA0-CEBD-9944-A7AF-F5528739154F}"/>
              </a:ext>
            </a:extLst>
          </p:cNvPr>
          <p:cNvSpPr txBox="1"/>
          <p:nvPr/>
        </p:nvSpPr>
        <p:spPr>
          <a:xfrm>
            <a:off x="628650" y="107316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6C6C6C"/>
                </a:solidFill>
                <a:effectLst/>
                <a:latin typeface="Trebuchet MS" panose="020B0703020202090204" pitchFamily="34" charset="0"/>
              </a:rPr>
              <a:t>Secondary clustering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396B48-14D9-6049-B8C3-FB6EEDA0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908560"/>
            <a:ext cx="8028878" cy="1949440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636C305E-312E-F34D-895C-9F5A5211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CD810AF-F41B-7341-886B-9FDC5E2DD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71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DFD04-44A4-F64E-BBD2-507B45C6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27694"/>
          </a:xfrm>
        </p:spPr>
        <p:txBody>
          <a:bodyPr/>
          <a:lstStyle/>
          <a:p>
            <a:r>
              <a:rPr lang="en-US" altLang="zh-CN" dirty="0"/>
              <a:t>Open Addressing – Linear Probing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791D1A-F6EB-B54D-8711-9A99880F3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8146"/>
            <a:ext cx="7886700" cy="4838817"/>
          </a:xfrm>
        </p:spPr>
        <p:txBody>
          <a:bodyPr/>
          <a:lstStyle/>
          <a:p>
            <a:r>
              <a:rPr lang="en-US" altLang="zh-CN" dirty="0"/>
              <a:t>Expected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019EC7-749B-A247-A95C-F9577A587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48" y="1848004"/>
            <a:ext cx="6776922" cy="5829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493587-9886-8D48-8958-1737EE02D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49" y="2430965"/>
            <a:ext cx="7493169" cy="5829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88CDF5-F0C3-1949-B166-308E37BF0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549" y="3155484"/>
            <a:ext cx="7473392" cy="44140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2CB221F-AC2E-3E41-A734-F38E1EE56C59}"/>
              </a:ext>
            </a:extLst>
          </p:cNvPr>
          <p:cNvSpPr txBox="1"/>
          <p:nvPr/>
        </p:nvSpPr>
        <p:spPr>
          <a:xfrm>
            <a:off x="1415867" y="3890404"/>
            <a:ext cx="7092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The proof is quite sophisticated, and we will skip it.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32359BB-175B-D441-B894-F4AE61E60BB6}"/>
              </a:ext>
            </a:extLst>
          </p:cNvPr>
          <p:cNvSpPr txBox="1"/>
          <p:nvPr/>
        </p:nvSpPr>
        <p:spPr>
          <a:xfrm>
            <a:off x="1415866" y="4645587"/>
            <a:ext cx="73028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A rule of thumb is that as long as the table remains </a:t>
            </a:r>
            <a:r>
              <a:rPr lang="en-US" altLang="zh-CN" sz="2400" dirty="0">
                <a:solidFill>
                  <a:srgbClr val="00B050"/>
                </a:solidFill>
                <a:effectLst/>
                <a:latin typeface="Helvetica" pitchFamily="2" charset="0"/>
              </a:rPr>
              <a:t>less than 75% full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, linear probing performs fairly well.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A8609B-471C-D945-8358-099EF444E389}"/>
              </a:ext>
            </a:extLst>
          </p:cNvPr>
          <p:cNvSpPr txBox="1"/>
          <p:nvPr/>
        </p:nvSpPr>
        <p:spPr>
          <a:xfrm>
            <a:off x="1415866" y="5731817"/>
            <a:ext cx="70994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the issue of </a:t>
            </a:r>
            <a:r>
              <a:rPr lang="en-US" altLang="zh-CN" sz="2400" dirty="0">
                <a:solidFill>
                  <a:srgbClr val="00B050"/>
                </a:solidFill>
                <a:effectLst/>
                <a:latin typeface="Helvetica" pitchFamily="2" charset="0"/>
              </a:rPr>
              <a:t>secondary clustering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is a major shortcoming.</a:t>
            </a:r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2BDFBDBD-FBCC-8341-A664-41752A963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BBF012AD-67A5-C04E-A04F-58844DC6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6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4BB5E1-FAAE-3148-95EB-600ECE863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Open Addressing – Quadratic Probing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124E50-42D3-7A49-8A70-8137C731F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 nonlinear probing function which </a:t>
            </a:r>
            <a:r>
              <a:rPr lang="en-US" altLang="zh-CN" dirty="0">
                <a:solidFill>
                  <a:srgbClr val="00B050"/>
                </a:solidFill>
              </a:rPr>
              <a:t>scatters subsequent probes</a:t>
            </a:r>
            <a:r>
              <a:rPr lang="en-US" altLang="zh-CN" dirty="0"/>
              <a:t> around more effectively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74BBA8-611B-674C-B1EC-C28EB0D84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9541"/>
            <a:ext cx="9144000" cy="17918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DCAB2F-B56F-5843-9902-6BB42C331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97230"/>
            <a:ext cx="9144000" cy="1791656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CCE9EE-883C-2842-B906-3EC7CCBC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AA4759-6D1C-A642-9BE5-636F869EE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0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6CFB1-47A0-EB41-A384-38F89F9F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 Addressing – Quadratic Probing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F4BD85-C7F5-D54F-AFF3-8D408A3D4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Rather than computing h(x)+i</a:t>
            </a:r>
            <a:r>
              <a:rPr lang="en-US" altLang="zh-CN" baseline="30000" dirty="0"/>
              <a:t>2</a:t>
            </a:r>
            <a:r>
              <a:rPr lang="en-US" altLang="zh-CN" dirty="0"/>
              <a:t>, we use a cute trick to update the probe location.</a:t>
            </a:r>
          </a:p>
          <a:p>
            <a:r>
              <a:rPr lang="en-US" altLang="zh-CN" dirty="0"/>
              <a:t>Observe that i</a:t>
            </a:r>
            <a:r>
              <a:rPr lang="en-US" altLang="zh-CN" baseline="30000" dirty="0"/>
              <a:t>2</a:t>
            </a:r>
            <a:r>
              <a:rPr lang="en-US" altLang="zh-CN" dirty="0"/>
              <a:t> = (</a:t>
            </a:r>
            <a:r>
              <a:rPr lang="en-US" altLang="zh-CN" dirty="0" err="1"/>
              <a:t>i</a:t>
            </a:r>
            <a:r>
              <a:rPr lang="en-US" altLang="zh-CN" dirty="0"/>
              <a:t> − 1)</a:t>
            </a:r>
            <a:r>
              <a:rPr lang="en-US" altLang="zh-CN" baseline="30000" dirty="0"/>
              <a:t>2</a:t>
            </a:r>
            <a:r>
              <a:rPr lang="en-US" altLang="zh-CN" dirty="0"/>
              <a:t> + 2i − 1</a:t>
            </a:r>
          </a:p>
          <a:p>
            <a:r>
              <a:rPr lang="en-US" altLang="zh-CN" dirty="0"/>
              <a:t>(i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obtained by incrementing the old position ((</a:t>
            </a:r>
            <a:r>
              <a:rPr lang="en-US" altLang="zh-CN" dirty="0" err="1"/>
              <a:t>i</a:t>
            </a:r>
            <a:r>
              <a:rPr lang="en-US" altLang="zh-CN" dirty="0"/>
              <a:t> − 1)</a:t>
            </a:r>
            <a:r>
              <a:rPr lang="en-US" altLang="zh-CN" baseline="30000" dirty="0"/>
              <a:t>2</a:t>
            </a:r>
            <a:r>
              <a:rPr lang="en-US" altLang="zh-CN" dirty="0"/>
              <a:t>) by the value 2i − 1.</a:t>
            </a: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0221C1-ACA7-244F-8E1B-B57EA3008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4" y="4387501"/>
            <a:ext cx="9060046" cy="2229856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8EE515-81C7-3141-A736-015254F9E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53FCA1-F98C-2149-9368-4D767EF2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9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6DC53-9CFC-6D43-9BA1-56712F097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3884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Open Addressing – Quadratic Probing</a:t>
            </a:r>
            <a:endParaRPr 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00728-87F4-5F42-A172-2DF900F06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26637"/>
            <a:ext cx="8102755" cy="546409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More formally, the probe sequence is h(𝑥) + 𝑓(𝑖), where 𝑓(𝑖) = 𝑖</a:t>
            </a:r>
            <a:r>
              <a:rPr lang="en-US" altLang="zh-CN" baseline="30000" dirty="0"/>
              <a:t>2</a:t>
            </a:r>
          </a:p>
          <a:p>
            <a:r>
              <a:rPr lang="en-US" altLang="zh-CN" dirty="0"/>
              <a:t>Complete coverage?</a:t>
            </a:r>
          </a:p>
          <a:p>
            <a:pPr marL="457200" lvl="1" indent="0">
              <a:buNone/>
            </a:pPr>
            <a:r>
              <a:rPr lang="en-US" altLang="zh-CN" dirty="0"/>
              <a:t>− Does the probe sequence hit every possible table location?</a:t>
            </a:r>
          </a:p>
          <a:p>
            <a:pPr marL="457200" lvl="1" indent="0">
              <a:buNone/>
            </a:pPr>
            <a:r>
              <a:rPr lang="en-US" altLang="zh-CN" dirty="0"/>
              <a:t>− No!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𝑚=4,</a:t>
            </a:r>
            <a:r>
              <a:rPr lang="zh-CN" altLang="en-US" dirty="0"/>
              <a:t> </a:t>
            </a:r>
            <a:r>
              <a:rPr lang="en-US" altLang="zh-CN" dirty="0"/>
              <a:t>𝑖</a:t>
            </a:r>
            <a:r>
              <a:rPr lang="en-US" altLang="zh-CN" baseline="30000" dirty="0"/>
              <a:t>2</a:t>
            </a:r>
            <a:r>
              <a:rPr lang="zh-CN" altLang="en-US" baseline="30000" dirty="0"/>
              <a:t> </a:t>
            </a:r>
            <a:r>
              <a:rPr lang="en-US" altLang="zh-CN" dirty="0"/>
              <a:t>mod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either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1,never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3.</a:t>
            </a:r>
            <a:r>
              <a:rPr lang="zh-CN" altLang="en-US" dirty="0"/>
              <a:t> 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dirty="0"/>
              <a:t>Any hope? Can we select 𝑚 so that quadratic probing hits all entries?</a:t>
            </a:r>
          </a:p>
          <a:p>
            <a:pPr lvl="1"/>
            <a:r>
              <a:rPr lang="en-US" altLang="zh-CN" dirty="0"/>
              <a:t>If </a:t>
            </a:r>
            <a:r>
              <a:rPr lang="en-US" altLang="zh-CN" dirty="0">
                <a:solidFill>
                  <a:srgbClr val="00B050"/>
                </a:solidFill>
              </a:rPr>
              <a:t>𝑚 is prime of the form 4𝑘 + 3</a:t>
            </a:r>
            <a:r>
              <a:rPr lang="en-US" altLang="zh-CN" dirty="0"/>
              <a:t>, quadratic probing will hit every table entry before</a:t>
            </a:r>
            <a:r>
              <a:rPr lang="zh-CN" altLang="en-US" dirty="0"/>
              <a:t> </a:t>
            </a:r>
            <a:r>
              <a:rPr lang="en-US" altLang="zh-CN" dirty="0"/>
              <a:t>repeating.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If the table size m is a power of two, and the increment is chosen to be </a:t>
            </a:r>
            <a:r>
              <a:rPr lang="en-US" altLang="zh-CN" dirty="0">
                <a:solidFill>
                  <a:srgbClr val="00B050"/>
                </a:solidFill>
              </a:rPr>
              <a:t>1/2 (i</a:t>
            </a:r>
            <a:r>
              <a:rPr lang="en-US" altLang="zh-CN" baseline="30000" dirty="0">
                <a:solidFill>
                  <a:srgbClr val="00B050"/>
                </a:solidFill>
              </a:rPr>
              <a:t>2</a:t>
            </a:r>
            <a:r>
              <a:rPr lang="en-US" altLang="zh-CN" dirty="0">
                <a:solidFill>
                  <a:srgbClr val="00B050"/>
                </a:solidFill>
              </a:rPr>
              <a:t> + </a:t>
            </a:r>
            <a:r>
              <a:rPr lang="en-US" altLang="zh-CN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),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then you will succeed in probing every table entry before repeating an entry.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7F5F78-D539-9745-A5ED-70BF792AA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17" y="3429000"/>
            <a:ext cx="7542001" cy="4165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BAB172-F541-6843-BEB7-B9B24BAB0EF2}"/>
              </a:ext>
            </a:extLst>
          </p:cNvPr>
          <p:cNvSpPr txBox="1"/>
          <p:nvPr/>
        </p:nvSpPr>
        <p:spPr>
          <a:xfrm>
            <a:off x="1326995" y="640857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effectLst/>
                <a:latin typeface="Trebuchet MS" panose="020B0703020202090204" pitchFamily="34" charset="0"/>
              </a:rPr>
              <a:t>(source: Wikipedia)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69314319-6D7B-C94E-AA76-80277010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C75AA55-0139-A44D-88B0-556F79F59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4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32956-3B3C-374D-9BEF-A4BB48601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8031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Open Addressing – Quadratic Probing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9D69D1-A98A-5F4E-83CE-2D9A3E5F8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6156"/>
            <a:ext cx="7886700" cy="4351338"/>
          </a:xfrm>
        </p:spPr>
        <p:txBody>
          <a:bodyPr/>
          <a:lstStyle/>
          <a:p>
            <a:r>
              <a:rPr lang="en-US" altLang="zh-CN" dirty="0">
                <a:solidFill>
                  <a:srgbClr val="00B050"/>
                </a:solidFill>
              </a:rPr>
              <a:t>Theorem: </a:t>
            </a:r>
            <a:r>
              <a:rPr lang="en-US" altLang="zh-CN" dirty="0"/>
              <a:t>If quadratic probing is used, and the table size m is a prime number, the first ⌊m/2⌋ probe sequences are distinct.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Proof:</a:t>
            </a:r>
            <a:r>
              <a:rPr lang="zh-CN" altLang="en-US" dirty="0"/>
              <a:t> </a:t>
            </a:r>
            <a:r>
              <a:rPr lang="en-US" altLang="zh-CN" dirty="0"/>
              <a:t>Suppose by way of contradiction that for 0 ≤ </a:t>
            </a:r>
            <a:r>
              <a:rPr lang="en-US" altLang="zh-CN" dirty="0" err="1"/>
              <a:t>i</a:t>
            </a:r>
            <a:r>
              <a:rPr lang="en-US" altLang="zh-CN" dirty="0"/>
              <a:t> &lt; j ≤ ⌊m/2⌋, both h(x) + i</a:t>
            </a:r>
            <a:r>
              <a:rPr lang="en-US" altLang="zh-CN" baseline="30000" dirty="0"/>
              <a:t>2</a:t>
            </a:r>
            <a:r>
              <a:rPr lang="en-US" altLang="zh-CN" dirty="0"/>
              <a:t> and h(x) + j</a:t>
            </a:r>
            <a:r>
              <a:rPr lang="en-US" altLang="zh-CN" baseline="30000" dirty="0"/>
              <a:t>2</a:t>
            </a:r>
            <a:r>
              <a:rPr lang="en-US" altLang="zh-CN" dirty="0"/>
              <a:t> are equivalent modulo m. Then the following equivalencies hold modulo m: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BA94D0-3E22-8543-B4EC-325879963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17" y="4206893"/>
            <a:ext cx="7575068" cy="6244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9FE31A-C589-494D-9AF5-66C3EFB3A7D6}"/>
              </a:ext>
            </a:extLst>
          </p:cNvPr>
          <p:cNvSpPr txBox="1"/>
          <p:nvPr/>
        </p:nvSpPr>
        <p:spPr>
          <a:xfrm>
            <a:off x="936701" y="4782755"/>
            <a:ext cx="7886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This means that the quantity (</a:t>
            </a:r>
            <a:r>
              <a:rPr lang="en-US" altLang="zh-CN" sz="2400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 − j)(</a:t>
            </a:r>
            <a:r>
              <a:rPr lang="en-US" altLang="zh-CN" sz="2400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 + j) is a multiple of m,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which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requires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both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-j)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and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effectLst/>
                <a:latin typeface="Helvetica" pitchFamily="2" charset="0"/>
              </a:rPr>
              <a:t>i+j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are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multiple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of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m.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endParaRPr lang="en-US" altLang="zh-CN" sz="24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ED4F75-5D7D-B642-B3B8-5F8CB76FF99E}"/>
              </a:ext>
            </a:extLst>
          </p:cNvPr>
          <p:cNvSpPr txBox="1"/>
          <p:nvPr/>
        </p:nvSpPr>
        <p:spPr>
          <a:xfrm>
            <a:off x="936701" y="5631058"/>
            <a:ext cx="82616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 &lt; j ≤ ⌊m/2⌋ implies that their sum is strictly smaller than m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5FD4AF-92B3-574E-843F-D911C6699FEA}"/>
              </a:ext>
            </a:extLst>
          </p:cNvPr>
          <p:cNvSpPr txBox="1"/>
          <p:nvPr/>
        </p:nvSpPr>
        <p:spPr>
          <a:xfrm>
            <a:off x="925550" y="6132053"/>
            <a:ext cx="53748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 − j)(</a:t>
            </a:r>
            <a:r>
              <a:rPr lang="en-US" altLang="zh-CN" sz="2400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 + j)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cannot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be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multiple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of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m.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endParaRPr lang="en-US" altLang="zh-CN" sz="24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4AB5C5D8-C560-3246-AF70-D7AED4667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CA9AD1B8-45A4-AB48-A845-CC4036FE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4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74416F-B7A7-6341-80F4-5FA63521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79" y="382975"/>
            <a:ext cx="7886700" cy="89496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Open Addressing – Double Hashing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67CE2E-B1B9-F64E-A581-171179AD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27356"/>
            <a:ext cx="7886700" cy="4749607"/>
          </a:xfrm>
        </p:spPr>
        <p:txBody>
          <a:bodyPr/>
          <a:lstStyle/>
          <a:p>
            <a:r>
              <a:rPr lang="en-US" altLang="zh-CN" dirty="0"/>
              <a:t>Linear probing suffers from secondary clustering</a:t>
            </a:r>
          </a:p>
          <a:p>
            <a:r>
              <a:rPr lang="en-US" altLang="zh-CN" dirty="0"/>
              <a:t>Quadratic probing may fail to hit all cells</a:t>
            </a:r>
          </a:p>
          <a:p>
            <a:r>
              <a:rPr lang="en-US" altLang="zh-CN" dirty="0"/>
              <a:t>Double hashing:</a:t>
            </a:r>
          </a:p>
          <a:p>
            <a:pPr lvl="1"/>
            <a:r>
              <a:rPr lang="en-US" altLang="zh-CN" dirty="0"/>
              <a:t>Probe offset is based on a second hash function 𝑔(𝑥).</a:t>
            </a:r>
          </a:p>
          <a:p>
            <a:pPr lvl="1"/>
            <a:r>
              <a:rPr lang="en-US" altLang="zh-CN" dirty="0"/>
              <a:t>Probe sequence: h(𝑥), h(𝑥) + 𝑔(𝑥), h(𝑥) + 2𝑔(𝑥), h(𝑥) + 3𝑔(𝑥), ...</a:t>
            </a: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3EFB26-F0FD-0247-8482-DEF787AA5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376544"/>
            <a:ext cx="8204200" cy="165100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FDD123-3891-3343-BA4B-FC25D8A64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217766-767E-924D-BE52-5397A085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5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364F4-32B3-B040-97A1-62C995BE4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229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Open Addressing – Double Hashing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3EFAA9-B381-8A45-9153-C213DF973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2751"/>
            <a:ext cx="7886700" cy="528567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hit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entries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cycling?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In order to be sure that we do not cycle, it should be the case that m and </a:t>
            </a:r>
            <a:r>
              <a:rPr lang="en-US" altLang="zh-CN" dirty="0">
                <a:solidFill>
                  <a:srgbClr val="00B050"/>
                </a:solidFill>
              </a:rPr>
              <a:t>g(x)</a:t>
            </a:r>
            <a:r>
              <a:rPr lang="en-US" altLang="zh-CN" dirty="0"/>
              <a:t> are relatively prime,</a:t>
            </a:r>
            <a:r>
              <a:rPr lang="zh-CN" altLang="en-US" dirty="0"/>
              <a:t> </a:t>
            </a:r>
            <a:r>
              <a:rPr lang="en-US" altLang="zh-CN" dirty="0"/>
              <a:t>that is, they share no common factors.</a:t>
            </a:r>
          </a:p>
          <a:p>
            <a:r>
              <a:rPr lang="en-US" altLang="zh-CN" dirty="0"/>
              <a:t>For example, we could adjust the table size so that m is always prime, and then we are free to select </a:t>
            </a:r>
            <a:r>
              <a:rPr lang="en-US" altLang="zh-CN" dirty="0">
                <a:solidFill>
                  <a:srgbClr val="00B050"/>
                </a:solidFill>
              </a:rPr>
              <a:t>g(x).</a:t>
            </a:r>
          </a:p>
          <a:p>
            <a:r>
              <a:rPr lang="en-US" altLang="zh-CN" dirty="0"/>
              <a:t>Alternately, we could be careful in the choice of </a:t>
            </a:r>
            <a:r>
              <a:rPr lang="en-US" altLang="zh-CN" dirty="0">
                <a:solidFill>
                  <a:srgbClr val="00B050"/>
                </a:solidFill>
              </a:rPr>
              <a:t>g(x) </a:t>
            </a:r>
            <a:r>
              <a:rPr lang="en-US" altLang="zh-CN" dirty="0"/>
              <a:t>so that it is prime, and then we could make </a:t>
            </a:r>
            <a:r>
              <a:rPr lang="en-US" altLang="zh-CN" dirty="0">
                <a:solidFill>
                  <a:srgbClr val="00B050"/>
                </a:solidFill>
              </a:rPr>
              <a:t>m</a:t>
            </a:r>
            <a:r>
              <a:rPr lang="en-US" altLang="zh-CN" dirty="0"/>
              <a:t> arbitrary.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should be careful in the design of a double-hashing scheme, but there is a lot of room for adjustment.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559DF2-4D1B-AF42-A96F-7FF2B9E0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3AE0A9-D32C-5741-8B47-BB533B615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5123D3-E3D7-FC47-ACB4-50C8D9B3A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850"/>
          <a:stretch/>
        </p:blipFill>
        <p:spPr>
          <a:xfrm>
            <a:off x="187322" y="1352036"/>
            <a:ext cx="8769356" cy="1444173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0F8FC0E5-E726-CB4F-89C3-D36F6B041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229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Open Addressing – Double Hashing</a:t>
            </a:r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1D8CC1-A287-C84F-957F-F8DCC6F6F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EB9C35-5523-514B-A4E4-F9210BF86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38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230894-65A7-5845-9729-31ED60D6C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48" b="31676"/>
          <a:stretch/>
        </p:blipFill>
        <p:spPr>
          <a:xfrm>
            <a:off x="187322" y="2953860"/>
            <a:ext cx="8769356" cy="15705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86766D0-87C6-554C-B457-C75DAA1AD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292"/>
          <a:stretch/>
        </p:blipFill>
        <p:spPr>
          <a:xfrm>
            <a:off x="187322" y="4293703"/>
            <a:ext cx="8769356" cy="170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9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8B5247-EFF6-3C45-9E44-D4AC8EF0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28054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Open Addressing – Double Hashing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C47C42-6318-954F-81EF-A9400C754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5362"/>
            <a:ext cx="7886700" cy="4351338"/>
          </a:xfrm>
        </p:spPr>
        <p:txBody>
          <a:bodyPr/>
          <a:lstStyle/>
          <a:p>
            <a:r>
              <a:rPr lang="en-US" altLang="zh-CN" dirty="0"/>
              <a:t>Double hashing has the best search times among all the methods covered so far:</a:t>
            </a:r>
          </a:p>
          <a:p>
            <a:r>
              <a:rPr lang="en-US" altLang="zh-CN" dirty="0"/>
              <a:t>Expected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successful</a:t>
            </a:r>
            <a:r>
              <a:rPr lang="zh-CN" altLang="en-US" dirty="0"/>
              <a:t> </a:t>
            </a:r>
            <a:r>
              <a:rPr lang="en-US" altLang="zh-CN" dirty="0"/>
              <a:t>search:</a:t>
            </a:r>
          </a:p>
          <a:p>
            <a:endParaRPr lang="en-US" altLang="zh-CN" dirty="0"/>
          </a:p>
          <a:p>
            <a:r>
              <a:rPr lang="en-US" altLang="zh-CN" dirty="0"/>
              <a:t>Expected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unsuccessful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713B9C-B2D3-2344-909C-FEF3B1568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269" y="2746566"/>
            <a:ext cx="2661341" cy="8431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744F5E-68B3-B944-8279-88C02021C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269" y="3872434"/>
            <a:ext cx="2098735" cy="7422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C36710-3882-FD47-9126-D45B14991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032" y="4797156"/>
            <a:ext cx="5269936" cy="13046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626542A-DA1E-1747-BF87-124827C46871}"/>
              </a:ext>
            </a:extLst>
          </p:cNvPr>
          <p:cNvSpPr txBox="1"/>
          <p:nvPr/>
        </p:nvSpPr>
        <p:spPr>
          <a:xfrm>
            <a:off x="371931" y="6161672"/>
            <a:ext cx="8400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These search times depend only on the load factor,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no</a:t>
            </a:r>
            <a:r>
              <a:rPr lang="en-US" altLang="zh-CN" sz="2400" dirty="0">
                <a:solidFill>
                  <a:srgbClr val="000000"/>
                </a:solidFill>
                <a:latin typeface="Helvetica" pitchFamily="2" charset="0"/>
              </a:rPr>
              <a:t>t</a:t>
            </a:r>
            <a:r>
              <a:rPr lang="zh-CN" alt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Helvetica" pitchFamily="2" charset="0"/>
              </a:rPr>
              <a:t>n</a:t>
            </a:r>
            <a:r>
              <a:rPr lang="en-US" altLang="zh-CN" sz="2400" dirty="0">
                <a:solidFill>
                  <a:srgbClr val="000000"/>
                </a:solidFill>
                <a:latin typeface="Helvetica" pitchFamily="2" charset="0"/>
              </a:rPr>
              <a:t>.</a:t>
            </a:r>
            <a:r>
              <a:rPr lang="zh-CN" alt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endParaRPr lang="en-US" altLang="zh-CN" sz="24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E5592601-920C-C043-8F33-B85C71946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AF96FB0F-0C0B-A443-B439-5CBA932BB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6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71BDA2-14AE-4E4D-8A8E-37A2CA4E0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3A919C-112B-E44B-B1C1-2795001E6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So far, we have discussed a variety of structures for dictionaries: </a:t>
            </a:r>
          </a:p>
          <a:p>
            <a:pPr lvl="1"/>
            <a:r>
              <a:rPr lang="en-US" altLang="zh-CN" dirty="0"/>
              <a:t>− insert </a:t>
            </a:r>
          </a:p>
          <a:p>
            <a:pPr lvl="1"/>
            <a:r>
              <a:rPr lang="en-US" altLang="zh-CN" dirty="0"/>
              <a:t>− delete </a:t>
            </a:r>
          </a:p>
          <a:p>
            <a:pPr lvl="1"/>
            <a:r>
              <a:rPr lang="en-US" altLang="zh-CN" dirty="0"/>
              <a:t>− find</a:t>
            </a:r>
          </a:p>
          <a:p>
            <a:r>
              <a:rPr lang="en-US" altLang="zh-CN" dirty="0"/>
              <a:t> We have assumed a comparison-based model (</a:t>
            </a:r>
            <a:r>
              <a:rPr lang="en-US" altLang="zh-CN" dirty="0" err="1"/>
              <a:t>e.g</a:t>
            </a:r>
            <a:r>
              <a:rPr lang="en-US" altLang="zh-CN" dirty="0"/>
              <a:t>, x &lt; </a:t>
            </a:r>
            <a:r>
              <a:rPr lang="en-US" altLang="zh-CN" dirty="0" err="1"/>
              <a:t>p.key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Finding a key among 𝑛 elements requires 𝑂(log 𝑛) time, cannot hope for better </a:t>
            </a:r>
          </a:p>
          <a:p>
            <a:r>
              <a:rPr lang="en-US" altLang="zh-CN" dirty="0"/>
              <a:t>Hashing: if we abandon comparisons, we can find keys in </a:t>
            </a:r>
            <a:r>
              <a:rPr lang="en-US" altLang="zh-CN" dirty="0">
                <a:solidFill>
                  <a:srgbClr val="00B050"/>
                </a:solidFill>
              </a:rPr>
              <a:t>𝑂(1) </a:t>
            </a:r>
            <a:r>
              <a:rPr lang="en-US" altLang="zh-CN" dirty="0"/>
              <a:t>expected time!</a:t>
            </a:r>
            <a:br>
              <a:rPr lang="en-US" altLang="zh-CN" dirty="0"/>
            </a:br>
            <a:endParaRPr lang="en-US" altLang="zh-CN" dirty="0"/>
          </a:p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DD3333-0B6A-E246-BB76-54D05C483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6858FB-187B-CA49-AF48-13D376553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8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2379CF-7605-5C44-B354-218BE9F8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 Addressing – Deletion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D77043-0F4E-6342-9B45-66C4446FD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8146"/>
            <a:ext cx="7886700" cy="4838817"/>
          </a:xfrm>
        </p:spPr>
        <p:txBody>
          <a:bodyPr/>
          <a:lstStyle/>
          <a:p>
            <a:r>
              <a:rPr lang="en-US" altLang="zh-CN" dirty="0"/>
              <a:t>Deleted entries can create the illusion we are at the end of the probe sequence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7C8235-D738-224F-BBF5-C8C1BD2A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2263774"/>
            <a:ext cx="8077200" cy="422910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A9405E-3E77-434A-89E9-51751EA87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E3B3CC-70FE-464D-8E65-D7466F967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0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00E96-6771-9E43-9879-033E188C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 Addressing – Deletion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A22716-6443-9740-9C94-0A85D6AC2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0449"/>
            <a:ext cx="7886700" cy="4816514"/>
          </a:xfrm>
        </p:spPr>
        <p:txBody>
          <a:bodyPr/>
          <a:lstStyle/>
          <a:p>
            <a:r>
              <a:rPr lang="en-US" altLang="zh-CN" dirty="0"/>
              <a:t>Special entry “deleted”: The item at this location has been deleted</a:t>
            </a:r>
          </a:p>
          <a:p>
            <a:r>
              <a:rPr lang="en-US" altLang="zh-CN" dirty="0"/>
              <a:t>− When searching: don’t stop here</a:t>
            </a:r>
          </a:p>
          <a:p>
            <a:r>
              <a:rPr lang="en-US" altLang="zh-CN" dirty="0"/>
              <a:t>− When inserting: a key can be placed here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AE216E-B9A8-424E-BA3F-4007237D0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305174"/>
            <a:ext cx="7924800" cy="318770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396D2B-4994-E14F-AC6D-D52E3AD1B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5B751A-502E-3643-8ACB-0ED38BBDA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9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B50BFF-76A6-0C49-B8F4-0C38D9EFC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2298"/>
          </a:xfrm>
        </p:spPr>
        <p:txBody>
          <a:bodyPr/>
          <a:lstStyle/>
          <a:p>
            <a:r>
              <a:rPr lang="en-US" altLang="zh-CN" dirty="0"/>
              <a:t>Hashing – Further Refinements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EE06A7-6570-234F-983C-066011385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5844"/>
            <a:ext cx="7886700" cy="4861119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Numerous refinements have been proposed</a:t>
            </a:r>
          </a:p>
          <a:p>
            <a:r>
              <a:rPr lang="en-US" altLang="zh-CN" dirty="0"/>
              <a:t>Example: </a:t>
            </a:r>
            <a:r>
              <a:rPr lang="en-US" altLang="zh-CN" dirty="0">
                <a:solidFill>
                  <a:srgbClr val="00B050"/>
                </a:solidFill>
              </a:rPr>
              <a:t>Brent’s Method</a:t>
            </a:r>
          </a:p>
          <a:p>
            <a:r>
              <a:rPr lang="en-US" altLang="zh-CN" dirty="0"/>
              <a:t>When using double hashing, multiple probe sequences (with different values of g(x)) may overlap at a common cell of the hash table, say table[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If one of these probe sequences is significantly longer than the other, we can reduce the average search time by </a:t>
            </a:r>
            <a:r>
              <a:rPr lang="en-US" altLang="zh-CN" dirty="0">
                <a:solidFill>
                  <a:srgbClr val="00B050"/>
                </a:solidFill>
              </a:rPr>
              <a:t>changing which key is placed at this point of overlap</a:t>
            </a:r>
            <a:r>
              <a:rPr lang="en-US" altLang="zh-CN" dirty="0"/>
              <a:t>. 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Brent’s algorithm </a:t>
            </a:r>
            <a:r>
              <a:rPr lang="en-US" altLang="zh-CN" dirty="0"/>
              <a:t>optimizes this selection of which keys occupy these locations in the hash table.</a:t>
            </a:r>
          </a:p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552567-DD3A-194F-AB70-E8F71483F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47C351-3AAE-B944-A297-474097069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38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E96C36-E088-A14F-8D04-1D3E05734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61508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DB0766-683F-B547-9862-C423C2E5E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8506"/>
            <a:ext cx="7886700" cy="4738457"/>
          </a:xfrm>
        </p:spPr>
        <p:txBody>
          <a:bodyPr/>
          <a:lstStyle/>
          <a:p>
            <a:r>
              <a:rPr lang="en-US" altLang="zh-CN" dirty="0"/>
              <a:t>Separate</a:t>
            </a:r>
            <a:r>
              <a:rPr lang="zh-CN" altLang="en-US" dirty="0"/>
              <a:t> </a:t>
            </a:r>
            <a:r>
              <a:rPr lang="en-US" altLang="zh-CN" dirty="0"/>
              <a:t>Chaining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altLang="zh-CN" dirty="0"/>
              <a:t>Open Addressing – Linear Probing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Open Addressing – Quadratic Probing</a:t>
            </a:r>
          </a:p>
          <a:p>
            <a:endParaRPr lang="en-US" dirty="0"/>
          </a:p>
          <a:p>
            <a:r>
              <a:rPr lang="en-US" altLang="zh-CN" dirty="0"/>
              <a:t>Open Addressing – Double Hashing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B98CD7-F2DA-3740-8EB6-3149CD6E0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847" y="1935851"/>
            <a:ext cx="2106032" cy="4449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7878F25-04F4-3A4A-9E58-F2CC0BB725F5}"/>
              </a:ext>
            </a:extLst>
          </p:cNvPr>
          <p:cNvSpPr txBox="1"/>
          <p:nvPr/>
        </p:nvSpPr>
        <p:spPr>
          <a:xfrm>
            <a:off x="3577452" y="1900437"/>
            <a:ext cx="1605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effectLst/>
                <a:latin typeface="Times" pitchFamily="2" charset="0"/>
              </a:rPr>
              <a:t>𝑈</a:t>
            </a:r>
            <a:r>
              <a:rPr lang="en-US" altLang="zh-CN" sz="2400" baseline="-25000" dirty="0" err="1">
                <a:solidFill>
                  <a:srgbClr val="000000"/>
                </a:solidFill>
                <a:effectLst/>
                <a:latin typeface="Times" pitchFamily="2" charset="0"/>
              </a:rPr>
              <a:t>sc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Times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Times" pitchFamily="2" charset="0"/>
              </a:rPr>
              <a:t>=1+𝜆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0A61BA-0C1E-8D43-AFC4-15FC461D8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36"/>
          <a:stretch/>
        </p:blipFill>
        <p:spPr>
          <a:xfrm>
            <a:off x="1473511" y="3137520"/>
            <a:ext cx="2342370" cy="5829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3529EE-E9B2-9447-9408-684CC2DE8C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007" t="-1912"/>
          <a:stretch/>
        </p:blipFill>
        <p:spPr>
          <a:xfrm>
            <a:off x="3984584" y="3126369"/>
            <a:ext cx="2397286" cy="5941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7019EFD-1E68-A34B-8193-B5335F7B2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540" y="5545637"/>
            <a:ext cx="2661341" cy="8431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7109A5-41E0-CB42-ADC3-3AB839440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4005" y="5679789"/>
            <a:ext cx="2098735" cy="742236"/>
          </a:xfrm>
          <a:prstGeom prst="rect">
            <a:avLst/>
          </a:prstGeom>
        </p:spPr>
      </p:pic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70073EFC-E368-F843-95B2-C2D4D3D0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26731D9-72BA-734E-ABA3-DF29EB51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2C4AD-C42A-AF48-8958-AAD013170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16542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346363-DAD7-6E44-9B3B-0D7A218F3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928" y="1193181"/>
            <a:ext cx="8426140" cy="5564458"/>
          </a:xfrm>
        </p:spPr>
        <p:txBody>
          <a:bodyPr>
            <a:normAutofit/>
          </a:bodyPr>
          <a:lstStyle/>
          <a:p>
            <a:r>
              <a:rPr lang="en-US" altLang="zh-CN" dirty="0"/>
              <a:t>Separate Chaining</a:t>
            </a:r>
            <a:br>
              <a:rPr lang="en-US" altLang="zh-CN" dirty="0"/>
            </a:br>
            <a:r>
              <a:rPr lang="en-US" altLang="zh-CN" dirty="0"/>
              <a:t>- Easy to implement</a:t>
            </a:r>
            <a:br>
              <a:rPr lang="en-US" altLang="zh-CN" dirty="0"/>
            </a:br>
            <a:r>
              <a:rPr lang="en-US" altLang="zh-CN" dirty="0"/>
              <a:t>- Running times O(1 + </a:t>
            </a:r>
            <a:r>
              <a:rPr lang="el-GR" altLang="zh-CN" dirty="0"/>
              <a:t>λ</a:t>
            </a:r>
            <a:r>
              <a:rPr lang="en-US" altLang="zh-CN" dirty="0"/>
              <a:t>) </a:t>
            </a:r>
          </a:p>
          <a:p>
            <a:r>
              <a:rPr lang="en-US" altLang="zh-CN" dirty="0"/>
              <a:t>Open Addressing</a:t>
            </a:r>
            <a:br>
              <a:rPr lang="en-US" altLang="zh-CN" dirty="0"/>
            </a:br>
            <a:r>
              <a:rPr lang="en-US" altLang="zh-CN" dirty="0"/>
              <a:t>Various schemes:</a:t>
            </a:r>
          </a:p>
          <a:p>
            <a:pPr lvl="2"/>
            <a:r>
              <a:rPr lang="en-US" altLang="zh-CN" sz="2400" dirty="0">
                <a:solidFill>
                  <a:srgbClr val="00B050"/>
                </a:solidFill>
              </a:rPr>
              <a:t>Linear Probing </a:t>
            </a:r>
            <a:r>
              <a:rPr lang="en-US" altLang="zh-CN" sz="2400" dirty="0"/>
              <a:t>– easiest, but need to resize most frequently </a:t>
            </a:r>
          </a:p>
          <a:p>
            <a:pPr lvl="2"/>
            <a:r>
              <a:rPr lang="en-US" altLang="zh-CN" sz="2400" dirty="0">
                <a:solidFill>
                  <a:srgbClr val="00B050"/>
                </a:solidFill>
              </a:rPr>
              <a:t>Quadratic Probing </a:t>
            </a:r>
            <a:r>
              <a:rPr lang="en-US" altLang="zh-CN" sz="2400" dirty="0"/>
              <a:t>– middle ground </a:t>
            </a:r>
          </a:p>
          <a:p>
            <a:pPr lvl="2"/>
            <a:r>
              <a:rPr lang="en-US" altLang="zh-CN" sz="2400" dirty="0">
                <a:solidFill>
                  <a:srgbClr val="00B050"/>
                </a:solidFill>
              </a:rPr>
              <a:t>Double Hashing </a:t>
            </a:r>
            <a:r>
              <a:rPr lang="en-US" altLang="zh-CN" sz="2400" dirty="0"/>
              <a:t>– need a whole new hash function, but low chance of clustering. </a:t>
            </a:r>
          </a:p>
          <a:p>
            <a:pPr lvl="1"/>
            <a:r>
              <a:rPr lang="en-US" altLang="zh-CN" sz="2800" dirty="0"/>
              <a:t>Which you use depends on your application and what you’re worried about. </a:t>
            </a:r>
          </a:p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408900-B560-8647-9C18-4482F61DA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FC4EDA6-4EAA-1A43-ACD5-3BA4345D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0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0524230"/>
              </p:ext>
            </p:extLst>
          </p:nvPr>
        </p:nvGraphicFramePr>
        <p:xfrm>
          <a:off x="4101291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45</a:t>
            </a:fld>
            <a:endParaRPr lang="en-US"/>
          </a:p>
        </p:txBody>
      </p:sp>
      <p:pic>
        <p:nvPicPr>
          <p:cNvPr id="7" name="图形 6" descr="3D 眼镜 纯色填充">
            <a:extLst>
              <a:ext uri="{FF2B5EF4-FFF2-40B4-BE49-F238E27FC236}">
                <a16:creationId xmlns:a16="http://schemas.microsoft.com/office/drawing/2014/main" id="{799DD246-9220-E049-B5AD-413A428966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36045" y="37326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41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5EF6D-60B5-D449-B8DA-88747B042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759"/>
            <a:ext cx="7886700" cy="1325563"/>
          </a:xfrm>
        </p:spPr>
        <p:txBody>
          <a:bodyPr/>
          <a:lstStyle/>
          <a:p>
            <a:r>
              <a:rPr lang="en-US" dirty="0"/>
              <a:t>Bloom Filter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9A5938-9F50-474D-A3C5-911C19EBA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72322"/>
            <a:ext cx="8046999" cy="4920551"/>
          </a:xfrm>
        </p:spPr>
        <p:txBody>
          <a:bodyPr>
            <a:normAutofit/>
          </a:bodyPr>
          <a:lstStyle/>
          <a:p>
            <a:r>
              <a:rPr lang="en-US" altLang="zh-TW" dirty="0"/>
              <a:t>Approximate set membership problem .</a:t>
            </a:r>
          </a:p>
          <a:p>
            <a:r>
              <a:rPr lang="en-US" altLang="zh-TW" dirty="0"/>
              <a:t>Trade-off  between the space and the false positive probability .</a:t>
            </a:r>
          </a:p>
          <a:p>
            <a:r>
              <a:rPr lang="en-US" altLang="zh-TW" dirty="0"/>
              <a:t>Generalize the hashing ideas.</a:t>
            </a:r>
          </a:p>
          <a:p>
            <a:r>
              <a:rPr lang="en-US" dirty="0"/>
              <a:t> </a:t>
            </a:r>
            <a:r>
              <a:rPr lang="en-US" dirty="0" err="1"/>
              <a:t>应用举例</a:t>
            </a:r>
            <a:endParaRPr lang="en-US" dirty="0"/>
          </a:p>
          <a:p>
            <a:pPr lvl="1"/>
            <a:r>
              <a:rPr lang="en-US" b="1" dirty="0" err="1">
                <a:solidFill>
                  <a:srgbClr val="00B050"/>
                </a:solidFill>
              </a:rPr>
              <a:t>拼写检查</a:t>
            </a:r>
            <a:r>
              <a:rPr lang="zh-CN" altLang="en-US" dirty="0"/>
              <a:t>，字典中的单词插入布隆过滤器中，对输入的单词进行检查，返回</a:t>
            </a:r>
            <a:r>
              <a:rPr lang="en-US" altLang="zh-CN" dirty="0"/>
              <a:t>no</a:t>
            </a:r>
            <a:r>
              <a:rPr lang="zh-CN" altLang="en-US" dirty="0"/>
              <a:t>，则提示拼写错误。</a:t>
            </a:r>
            <a:endParaRPr lang="en-US" altLang="zh-CN" dirty="0"/>
          </a:p>
          <a:p>
            <a:pPr lvl="1"/>
            <a:r>
              <a:rPr lang="en-US" b="1" dirty="0" err="1">
                <a:solidFill>
                  <a:srgbClr val="00B050"/>
                </a:solidFill>
              </a:rPr>
              <a:t>禁用密码</a:t>
            </a:r>
            <a:r>
              <a:rPr lang="zh-CN" altLang="en-US" dirty="0"/>
              <a:t>，所有的禁用密码插入布隆过滤器中，如果对输入的密码检查时返回</a:t>
            </a:r>
            <a:r>
              <a:rPr lang="en-US" altLang="zh-CN" dirty="0"/>
              <a:t>yes</a:t>
            </a:r>
            <a:r>
              <a:rPr lang="zh-CN" altLang="en-US" dirty="0"/>
              <a:t>，则要求用户重新输入。</a:t>
            </a:r>
            <a:endParaRPr lang="en-US" altLang="zh-CN" dirty="0"/>
          </a:p>
          <a:p>
            <a:pPr lvl="1"/>
            <a:r>
              <a:rPr lang="en-US" altLang="zh-CN" b="1" dirty="0">
                <a:solidFill>
                  <a:srgbClr val="00B050"/>
                </a:solidFill>
              </a:rPr>
              <a:t>Internet</a:t>
            </a:r>
            <a:r>
              <a:rPr lang="zh-CN" altLang="en-US" b="1" dirty="0">
                <a:solidFill>
                  <a:srgbClr val="00B050"/>
                </a:solidFill>
              </a:rPr>
              <a:t>路由器</a:t>
            </a:r>
            <a:r>
              <a:rPr lang="zh-CN" altLang="en-US" dirty="0"/>
              <a:t>，将禁止的地址放入布隆过滤器，如果查询返回</a:t>
            </a:r>
            <a:r>
              <a:rPr lang="en-US" altLang="zh-CN" dirty="0"/>
              <a:t>yes</a:t>
            </a:r>
            <a:r>
              <a:rPr lang="zh-CN" altLang="en-US" dirty="0"/>
              <a:t>，则重新进行路由选址。</a:t>
            </a:r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69C3170-A521-4C44-A263-09E0BEEE6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AEDD3C-3256-3F4C-8C4A-79F4FD73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7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9FDBCF-884A-5F49-91D1-21E75336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Approximate set membership problem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3CE78B-DCDC-154A-A390-104049953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Suppose we have a set </a:t>
            </a:r>
          </a:p>
          <a:p>
            <a:pPr>
              <a:buNone/>
            </a:pPr>
            <a:r>
              <a:rPr lang="en-US" altLang="zh-TW" dirty="0"/>
              <a:t>	S = {s</a:t>
            </a:r>
            <a:r>
              <a:rPr lang="en-US" altLang="zh-TW" baseline="-25000" dirty="0"/>
              <a:t>1</a:t>
            </a:r>
            <a:r>
              <a:rPr lang="en-US" altLang="zh-TW" dirty="0"/>
              <a:t>,s</a:t>
            </a:r>
            <a:r>
              <a:rPr lang="en-US" altLang="zh-TW" baseline="-25000" dirty="0"/>
              <a:t>2</a:t>
            </a:r>
            <a:r>
              <a:rPr lang="en-US" altLang="zh-TW" dirty="0"/>
              <a:t>,...,</a:t>
            </a:r>
            <a:r>
              <a:rPr lang="en-US" altLang="zh-TW" dirty="0" err="1"/>
              <a:t>s</a:t>
            </a:r>
            <a:r>
              <a:rPr lang="en-US" altLang="zh-TW" baseline="-25000" dirty="0" err="1"/>
              <a:t>n</a:t>
            </a:r>
            <a:r>
              <a:rPr lang="en-US" altLang="zh-TW" dirty="0"/>
              <a:t>} </a:t>
            </a:r>
            <a:r>
              <a:rPr lang="en-US" altLang="zh-TW" dirty="0">
                <a:sym typeface="Symbol" pitchFamily="2" charset="2"/>
              </a:rPr>
              <a:t> universe U</a:t>
            </a:r>
          </a:p>
          <a:p>
            <a:r>
              <a:rPr lang="en-US" altLang="zh-TW" dirty="0"/>
              <a:t>Represent S  in such a way we can quickly answer </a:t>
            </a:r>
            <a:r>
              <a:rPr lang="en-US" altLang="zh-TW" dirty="0">
                <a:latin typeface="Times New Roman" panose="02020603050405020304" pitchFamily="18" charset="0"/>
              </a:rPr>
              <a:t>“</a:t>
            </a:r>
            <a:r>
              <a:rPr lang="en-US" altLang="zh-TW" dirty="0">
                <a:solidFill>
                  <a:schemeClr val="hlink"/>
                </a:solidFill>
              </a:rPr>
              <a:t>Is x an element of S ?</a:t>
            </a:r>
            <a:r>
              <a:rPr lang="en-US" altLang="zh-TW" dirty="0">
                <a:solidFill>
                  <a:schemeClr val="hlink"/>
                </a:solidFill>
                <a:latin typeface="Times New Roman" panose="02020603050405020304" pitchFamily="18" charset="0"/>
              </a:rPr>
              <a:t>”</a:t>
            </a:r>
            <a:endParaRPr lang="en-US" altLang="zh-TW" dirty="0">
              <a:solidFill>
                <a:schemeClr val="hlink"/>
              </a:solidFill>
            </a:endParaRPr>
          </a:p>
          <a:p>
            <a:r>
              <a:rPr lang="en-US" altLang="zh-TW" dirty="0"/>
              <a:t>To take as little space as possible ,we allow false positive (i.e. </a:t>
            </a:r>
            <a:r>
              <a:rPr lang="en-US" altLang="zh-TW" dirty="0" err="1"/>
              <a:t>x</a:t>
            </a:r>
            <a:r>
              <a:rPr lang="en-US" altLang="zh-TW" dirty="0" err="1">
                <a:sym typeface="Symbol" pitchFamily="2" charset="2"/>
              </a:rPr>
              <a:t>S</a:t>
            </a:r>
            <a:r>
              <a:rPr lang="en-US" altLang="zh-TW" dirty="0">
                <a:sym typeface="Symbol" pitchFamily="2" charset="2"/>
              </a:rPr>
              <a:t> , but we answer yes )</a:t>
            </a:r>
          </a:p>
          <a:p>
            <a:r>
              <a:rPr lang="en-US" altLang="zh-TW" dirty="0"/>
              <a:t>If </a:t>
            </a:r>
            <a:r>
              <a:rPr lang="en-US" altLang="zh-TW" dirty="0" err="1"/>
              <a:t>x</a:t>
            </a:r>
            <a:r>
              <a:rPr lang="en-US" altLang="zh-TW" dirty="0" err="1">
                <a:sym typeface="Symbol" pitchFamily="2" charset="2"/>
              </a:rPr>
              <a:t>S</a:t>
            </a:r>
            <a:r>
              <a:rPr lang="en-US" altLang="zh-TW" dirty="0">
                <a:sym typeface="Symbol" pitchFamily="2" charset="2"/>
              </a:rPr>
              <a:t> , we must answer yes .</a:t>
            </a:r>
          </a:p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26BAA1-301D-194F-A1C1-51DCF027B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26A7FD-F0B6-9444-A34E-9EB94D50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1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84E90-6AEF-2342-8587-3858BE26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Bloom filters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8E946-4E12-DA4B-B43A-1C49D971D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2640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Consist of an arrays </a:t>
            </a:r>
            <a:r>
              <a:rPr lang="en-US" altLang="zh-TW" sz="2400" dirty="0">
                <a:solidFill>
                  <a:srgbClr val="00B050"/>
                </a:solidFill>
              </a:rPr>
              <a:t>A[m] of m bits (space) </a:t>
            </a:r>
            <a:r>
              <a:rPr lang="en-US" altLang="zh-TW" sz="2400" dirty="0"/>
              <a:t>, and k independent random hash functions </a:t>
            </a:r>
          </a:p>
          <a:p>
            <a:pPr>
              <a:buNone/>
            </a:pPr>
            <a:r>
              <a:rPr lang="en-US" altLang="zh-TW" sz="2400" dirty="0"/>
              <a:t>         </a:t>
            </a:r>
            <a:r>
              <a:rPr lang="en-US" altLang="zh-TW" sz="2400" dirty="0">
                <a:solidFill>
                  <a:schemeClr val="hlink"/>
                </a:solidFill>
              </a:rPr>
              <a:t>h</a:t>
            </a:r>
            <a:r>
              <a:rPr lang="en-US" altLang="zh-TW" sz="2400" baseline="-25000" dirty="0">
                <a:solidFill>
                  <a:schemeClr val="hlink"/>
                </a:solidFill>
              </a:rPr>
              <a:t>1</a:t>
            </a:r>
            <a:r>
              <a:rPr lang="en-US" altLang="zh-TW" sz="2400" dirty="0">
                <a:solidFill>
                  <a:schemeClr val="hlink"/>
                </a:solidFill>
              </a:rPr>
              <a:t>,</a:t>
            </a:r>
            <a:r>
              <a:rPr lang="en-US" altLang="zh-TW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zh-TW" sz="2400" dirty="0">
                <a:solidFill>
                  <a:schemeClr val="hlink"/>
                </a:solidFill>
              </a:rPr>
              <a:t>,</a:t>
            </a:r>
            <a:r>
              <a:rPr lang="en-US" altLang="zh-TW" sz="2400" dirty="0" err="1">
                <a:solidFill>
                  <a:schemeClr val="hlink"/>
                </a:solidFill>
              </a:rPr>
              <a:t>h</a:t>
            </a:r>
            <a:r>
              <a:rPr lang="en-US" altLang="zh-TW" sz="2400" baseline="-25000" dirty="0" err="1">
                <a:solidFill>
                  <a:schemeClr val="hlink"/>
                </a:solidFill>
              </a:rPr>
              <a:t>k</a:t>
            </a:r>
            <a:r>
              <a:rPr lang="en-US" altLang="zh-TW" sz="2400" baseline="-25000" dirty="0">
                <a:solidFill>
                  <a:schemeClr val="hlink"/>
                </a:solidFill>
              </a:rPr>
              <a:t> </a:t>
            </a:r>
            <a:r>
              <a:rPr lang="en-US" altLang="zh-TW" sz="2400" dirty="0">
                <a:solidFill>
                  <a:schemeClr val="hlink"/>
                </a:solidFill>
              </a:rPr>
              <a:t>: U --&gt; {0,1,..,m-1}</a:t>
            </a:r>
            <a:endParaRPr lang="en-US" altLang="zh-TW" sz="2400" baseline="-25000" dirty="0">
              <a:solidFill>
                <a:schemeClr val="hlink"/>
              </a:solidFill>
            </a:endParaRPr>
          </a:p>
          <a:p>
            <a:pPr>
              <a:buNone/>
            </a:pPr>
            <a:r>
              <a:rPr lang="en-US" altLang="zh-TW" sz="2400" dirty="0"/>
              <a:t>1. Initially set the array to 0</a:t>
            </a:r>
            <a:r>
              <a:rPr lang="zh-CN" altLang="en-US" sz="2400" dirty="0"/>
              <a:t>，</a:t>
            </a:r>
            <a:r>
              <a:rPr lang="en-US" altLang="zh-CN" sz="2400" dirty="0"/>
              <a:t>save</a:t>
            </a:r>
            <a:r>
              <a:rPr lang="zh-CN" altLang="en-US" sz="2400" dirty="0"/>
              <a:t> </a:t>
            </a:r>
            <a:r>
              <a:rPr lang="en-US" altLang="zh-CN" sz="2400" dirty="0"/>
              <a:t>S</a:t>
            </a:r>
            <a:r>
              <a:rPr lang="zh-CN" altLang="en-US" sz="2400" dirty="0"/>
              <a:t> </a:t>
            </a:r>
            <a:r>
              <a:rPr lang="en-US" altLang="zh-CN" sz="2400" dirty="0"/>
              <a:t>into</a:t>
            </a:r>
            <a:r>
              <a:rPr lang="zh-CN" altLang="en-US" sz="2400" dirty="0"/>
              <a:t> </a:t>
            </a:r>
            <a:r>
              <a:rPr lang="en-US" altLang="zh-CN" sz="2400" dirty="0"/>
              <a:t>Bloom</a:t>
            </a:r>
            <a:r>
              <a:rPr lang="zh-CN" altLang="en-US" sz="2400" dirty="0"/>
              <a:t> </a:t>
            </a:r>
            <a:r>
              <a:rPr lang="en-US" altLang="zh-CN" sz="2400" dirty="0"/>
              <a:t>Filter</a:t>
            </a:r>
            <a:endParaRPr lang="en-US" altLang="zh-TW" sz="2400" dirty="0"/>
          </a:p>
          <a:p>
            <a:pPr>
              <a:buNone/>
            </a:pPr>
            <a:r>
              <a:rPr lang="en-US" altLang="zh-TW" sz="2400" dirty="0"/>
              <a:t>2. </a:t>
            </a:r>
            <a:r>
              <a:rPr lang="en-US" altLang="zh-TW" sz="2400" dirty="0">
                <a:sym typeface="Symbol" pitchFamily="2" charset="2"/>
              </a:rPr>
              <a:t></a:t>
            </a:r>
            <a:r>
              <a:rPr lang="en-US" altLang="zh-TW" sz="2400" dirty="0"/>
              <a:t> </a:t>
            </a:r>
            <a:r>
              <a:rPr lang="en-US" altLang="zh-TW" sz="2400" dirty="0" err="1"/>
              <a:t>s</a:t>
            </a:r>
            <a:r>
              <a:rPr lang="en-US" altLang="zh-TW" sz="2400" dirty="0" err="1">
                <a:sym typeface="Symbol" pitchFamily="2" charset="2"/>
              </a:rPr>
              <a:t>S</a:t>
            </a:r>
            <a:r>
              <a:rPr lang="en-US" altLang="zh-TW" sz="2400" dirty="0">
                <a:sym typeface="Symbol" pitchFamily="2" charset="2"/>
              </a:rPr>
              <a:t>, A[h</a:t>
            </a:r>
            <a:r>
              <a:rPr lang="en-US" altLang="zh-TW" sz="2400" baseline="-25000" dirty="0">
                <a:sym typeface="Symbol" pitchFamily="2" charset="2"/>
              </a:rPr>
              <a:t>i</a:t>
            </a:r>
            <a:r>
              <a:rPr lang="en-US" altLang="zh-TW" sz="2400" dirty="0">
                <a:sym typeface="Symbol" pitchFamily="2" charset="2"/>
              </a:rPr>
              <a:t>(s)] = 1 for 1 </a:t>
            </a:r>
            <a:r>
              <a:rPr lang="en-US" altLang="zh-TW" sz="2400" dirty="0" err="1">
                <a:sym typeface="Symbol" pitchFamily="2" charset="2"/>
              </a:rPr>
              <a:t>i</a:t>
            </a:r>
            <a:r>
              <a:rPr lang="en-US" altLang="zh-TW" sz="2400" dirty="0">
                <a:sym typeface="Symbol" pitchFamily="2" charset="2"/>
              </a:rPr>
              <a:t>  k</a:t>
            </a:r>
          </a:p>
          <a:p>
            <a:pPr>
              <a:buNone/>
            </a:pPr>
            <a:r>
              <a:rPr lang="en-US" altLang="zh-TW" sz="2400" dirty="0">
                <a:sym typeface="Symbol" pitchFamily="2" charset="2"/>
              </a:rPr>
              <a:t>   (an entry can be set to 1 multiple times, only the first times has an effect )</a:t>
            </a:r>
          </a:p>
          <a:p>
            <a:endParaRPr lang="en-US" sz="2400" dirty="0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C2B586A5-90EE-CD4D-904C-24E9157E3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1585" y="5415974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507CEF34-1E96-CE42-A804-3343DA0AE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085" y="5415974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B7CF95D0-7CDB-534C-9333-5E52B030E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4585" y="5415974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8A8C95D-B220-5F46-9918-825D7CB33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6085" y="5415974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AB4322E0-3678-A84A-8B26-8A49CFD74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7585" y="5415974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9" name="Rectangle 19">
            <a:extLst>
              <a:ext uri="{FF2B5EF4-FFF2-40B4-BE49-F238E27FC236}">
                <a16:creationId xmlns:a16="http://schemas.microsoft.com/office/drawing/2014/main" id="{42DEAC49-F18A-EE42-B1C4-12D52B78C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085" y="5415974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10" name="Rectangle 20">
            <a:extLst>
              <a:ext uri="{FF2B5EF4-FFF2-40B4-BE49-F238E27FC236}">
                <a16:creationId xmlns:a16="http://schemas.microsoft.com/office/drawing/2014/main" id="{0D6733B6-4AC3-254E-917F-86204AAE7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0585" y="5415974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5C27F16D-C34B-1848-89A2-AF8916B7F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085" y="5415974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8FF2A8C4-DA90-6A4C-A9D9-6DD1244D4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3585" y="5415974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EFF2463F-DADB-184C-999F-9296BC46C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5085" y="5415974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14" name="Rectangle 24">
            <a:extLst>
              <a:ext uri="{FF2B5EF4-FFF2-40B4-BE49-F238E27FC236}">
                <a16:creationId xmlns:a16="http://schemas.microsoft.com/office/drawing/2014/main" id="{FE95B37D-96D7-C147-BB90-9D33A1615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6585" y="5415974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8AF426A6-25C0-9A4C-BED7-404EBE962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8085" y="5415974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grpSp>
        <p:nvGrpSpPr>
          <p:cNvPr id="16" name="Group 48">
            <a:extLst>
              <a:ext uri="{FF2B5EF4-FFF2-40B4-BE49-F238E27FC236}">
                <a16:creationId xmlns:a16="http://schemas.microsoft.com/office/drawing/2014/main" id="{29AEB7A1-6947-734C-B1B1-745AA4987DD2}"/>
              </a:ext>
            </a:extLst>
          </p:cNvPr>
          <p:cNvGrpSpPr>
            <a:grpSpLocks/>
          </p:cNvGrpSpPr>
          <p:nvPr/>
        </p:nvGrpSpPr>
        <p:grpSpPr bwMode="auto">
          <a:xfrm>
            <a:off x="1663148" y="4283189"/>
            <a:ext cx="5791200" cy="2520950"/>
            <a:chOff x="840" y="1584"/>
            <a:chExt cx="3648" cy="1588"/>
          </a:xfrm>
        </p:grpSpPr>
        <p:grpSp>
          <p:nvGrpSpPr>
            <p:cNvPr id="17" name="Group 45">
              <a:extLst>
                <a:ext uri="{FF2B5EF4-FFF2-40B4-BE49-F238E27FC236}">
                  <a16:creationId xmlns:a16="http://schemas.microsoft.com/office/drawing/2014/main" id="{F2B00E6E-E118-D14B-98FD-87CA1D1A14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1584"/>
              <a:ext cx="3240" cy="1056"/>
              <a:chOff x="1248" y="1488"/>
              <a:chExt cx="3240" cy="1056"/>
            </a:xfrm>
          </p:grpSpPr>
          <p:sp>
            <p:nvSpPr>
              <p:cNvPr id="19" name="Rectangle 30">
                <a:extLst>
                  <a:ext uri="{FF2B5EF4-FFF2-40B4-BE49-F238E27FC236}">
                    <a16:creationId xmlns:a16="http://schemas.microsoft.com/office/drawing/2014/main" id="{1F7D2906-F44A-1943-8CDC-32A90684B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208"/>
                <a:ext cx="360" cy="336"/>
              </a:xfrm>
              <a:prstGeom prst="rect">
                <a:avLst/>
              </a:prstGeom>
              <a:solidFill>
                <a:srgbClr val="B2B2B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zh-TW" altLang="en-US"/>
                  <a:t>1</a:t>
                </a:r>
              </a:p>
            </p:txBody>
          </p:sp>
          <p:sp>
            <p:nvSpPr>
              <p:cNvPr id="20" name="Rectangle 31">
                <a:extLst>
                  <a:ext uri="{FF2B5EF4-FFF2-40B4-BE49-F238E27FC236}">
                    <a16:creationId xmlns:a16="http://schemas.microsoft.com/office/drawing/2014/main" id="{C785AA0A-F1C4-764E-930F-6A239F89E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208"/>
                <a:ext cx="360" cy="336"/>
              </a:xfrm>
              <a:prstGeom prst="rect">
                <a:avLst/>
              </a:prstGeom>
              <a:solidFill>
                <a:srgbClr val="B2B2B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zh-TW" altLang="en-US"/>
                  <a:t>1</a:t>
                </a:r>
              </a:p>
            </p:txBody>
          </p:sp>
          <p:sp>
            <p:nvSpPr>
              <p:cNvPr id="21" name="Rectangle 32">
                <a:extLst>
                  <a:ext uri="{FF2B5EF4-FFF2-40B4-BE49-F238E27FC236}">
                    <a16:creationId xmlns:a16="http://schemas.microsoft.com/office/drawing/2014/main" id="{05239833-AA30-CF4C-A607-1031ED63AA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8" y="2208"/>
                <a:ext cx="360" cy="336"/>
              </a:xfrm>
              <a:prstGeom prst="rect">
                <a:avLst/>
              </a:prstGeom>
              <a:solidFill>
                <a:srgbClr val="B2B2B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zh-TW" altLang="en-US"/>
                  <a:t>1</a:t>
                </a:r>
              </a:p>
            </p:txBody>
          </p:sp>
          <p:sp>
            <p:nvSpPr>
              <p:cNvPr id="22" name="Rectangle 33">
                <a:extLst>
                  <a:ext uri="{FF2B5EF4-FFF2-40B4-BE49-F238E27FC236}">
                    <a16:creationId xmlns:a16="http://schemas.microsoft.com/office/drawing/2014/main" id="{CD847BE0-55FD-8E48-88A4-8BC4FD67C8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208"/>
                <a:ext cx="360" cy="336"/>
              </a:xfrm>
              <a:prstGeom prst="rect">
                <a:avLst/>
              </a:prstGeom>
              <a:solidFill>
                <a:srgbClr val="B2B2B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zh-TW" altLang="en-US"/>
                  <a:t>1</a:t>
                </a:r>
              </a:p>
            </p:txBody>
          </p:sp>
          <p:sp>
            <p:nvSpPr>
              <p:cNvPr id="23" name="Rectangle 34">
                <a:extLst>
                  <a:ext uri="{FF2B5EF4-FFF2-40B4-BE49-F238E27FC236}">
                    <a16:creationId xmlns:a16="http://schemas.microsoft.com/office/drawing/2014/main" id="{028E722F-2489-0248-BEFB-3995F009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208"/>
                <a:ext cx="360" cy="336"/>
              </a:xfrm>
              <a:prstGeom prst="rect">
                <a:avLst/>
              </a:prstGeom>
              <a:solidFill>
                <a:srgbClr val="B2B2B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r>
                  <a:rPr lang="zh-TW" altLang="en-US"/>
                  <a:t>1</a:t>
                </a:r>
              </a:p>
            </p:txBody>
          </p:sp>
          <p:grpSp>
            <p:nvGrpSpPr>
              <p:cNvPr id="24" name="Group 44">
                <a:extLst>
                  <a:ext uri="{FF2B5EF4-FFF2-40B4-BE49-F238E27FC236}">
                    <a16:creationId xmlns:a16="http://schemas.microsoft.com/office/drawing/2014/main" id="{94F251FD-32DE-8749-8567-AB78FF92A4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28" y="1488"/>
                <a:ext cx="2880" cy="720"/>
                <a:chOff x="1428" y="1968"/>
                <a:chExt cx="2880" cy="720"/>
              </a:xfrm>
            </p:grpSpPr>
            <p:sp>
              <p:nvSpPr>
                <p:cNvPr id="25" name="Text Box 35">
                  <a:extLst>
                    <a:ext uri="{FF2B5EF4-FFF2-40B4-BE49-F238E27FC236}">
                      <a16:creationId xmlns:a16="http://schemas.microsoft.com/office/drawing/2014/main" id="{5DEB0373-F775-7F45-B85D-1F07DDE334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28" y="1968"/>
                  <a:ext cx="33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新細明體" panose="02020500000000000000" pitchFamily="18" charset="-120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新細明體" panose="02020500000000000000" pitchFamily="18" charset="-120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新細明體" panose="02020500000000000000" pitchFamily="18" charset="-120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新細明體" panose="02020500000000000000" pitchFamily="18" charset="-120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新細明體" panose="02020500000000000000" pitchFamily="18" charset="-12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新細明體" panose="02020500000000000000" pitchFamily="18" charset="-12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新細明體" panose="02020500000000000000" pitchFamily="18" charset="-12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新細明體" panose="02020500000000000000" pitchFamily="18" charset="-12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l" eaLnBrk="1" hangingPunct="1">
                    <a:spcBef>
                      <a:spcPct val="50000"/>
                    </a:spcBef>
                  </a:pPr>
                  <a:r>
                    <a:rPr lang="en-US" altLang="zh-TW"/>
                    <a:t>x</a:t>
                  </a:r>
                  <a:r>
                    <a:rPr lang="en-US" altLang="zh-TW" baseline="-25000"/>
                    <a:t>1</a:t>
                  </a:r>
                </a:p>
              </p:txBody>
            </p:sp>
            <p:sp>
              <p:nvSpPr>
                <p:cNvPr id="26" name="Text Box 37">
                  <a:extLst>
                    <a:ext uri="{FF2B5EF4-FFF2-40B4-BE49-F238E27FC236}">
                      <a16:creationId xmlns:a16="http://schemas.microsoft.com/office/drawing/2014/main" id="{FB7C3B74-6AEC-B445-AF51-E1EB4B414E5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92" y="1968"/>
                  <a:ext cx="33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algn="ctr"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新細明體" panose="02020500000000000000" pitchFamily="18" charset="-120"/>
                    </a:defRPr>
                  </a:lvl1pPr>
                  <a:lvl2pPr marL="742950" indent="-285750" algn="ctr"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新細明體" panose="02020500000000000000" pitchFamily="18" charset="-120"/>
                    </a:defRPr>
                  </a:lvl2pPr>
                  <a:lvl3pPr marL="1143000" indent="-228600" algn="ctr"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新細明體" panose="02020500000000000000" pitchFamily="18" charset="-120"/>
                    </a:defRPr>
                  </a:lvl3pPr>
                  <a:lvl4pPr marL="1600200" indent="-228600" algn="ctr"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新細明體" panose="02020500000000000000" pitchFamily="18" charset="-120"/>
                    </a:defRPr>
                  </a:lvl4pPr>
                  <a:lvl5pPr marL="2057400" indent="-228600" algn="ctr"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新細明體" panose="02020500000000000000" pitchFamily="18" charset="-12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新細明體" panose="02020500000000000000" pitchFamily="18" charset="-12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新細明體" panose="02020500000000000000" pitchFamily="18" charset="-12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新細明體" panose="02020500000000000000" pitchFamily="18" charset="-12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l" eaLnBrk="1" hangingPunct="1">
                    <a:spcBef>
                      <a:spcPct val="50000"/>
                    </a:spcBef>
                  </a:pPr>
                  <a:r>
                    <a:rPr lang="en-US" altLang="zh-TW"/>
                    <a:t>x</a:t>
                  </a:r>
                  <a:r>
                    <a:rPr lang="en-US" altLang="zh-TW" baseline="-25000"/>
                    <a:t>2</a:t>
                  </a:r>
                </a:p>
              </p:txBody>
            </p:sp>
            <p:cxnSp>
              <p:nvCxnSpPr>
                <p:cNvPr id="27" name="AutoShape 38">
                  <a:extLst>
                    <a:ext uri="{FF2B5EF4-FFF2-40B4-BE49-F238E27FC236}">
                      <a16:creationId xmlns:a16="http://schemas.microsoft.com/office/drawing/2014/main" id="{BF966849-9E15-4C41-9528-0081B29F58A7}"/>
                    </a:ext>
                  </a:extLst>
                </p:cNvPr>
                <p:cNvCxnSpPr>
                  <a:cxnSpLocks noChangeShapeType="1"/>
                  <a:stCxn id="25" idx="2"/>
                  <a:endCxn id="19" idx="0"/>
                </p:cNvCxnSpPr>
                <p:nvPr/>
              </p:nvCxnSpPr>
              <p:spPr bwMode="auto">
                <a:xfrm flipH="1">
                  <a:off x="1428" y="2256"/>
                  <a:ext cx="468" cy="432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AutoShape 39">
                  <a:extLst>
                    <a:ext uri="{FF2B5EF4-FFF2-40B4-BE49-F238E27FC236}">
                      <a16:creationId xmlns:a16="http://schemas.microsoft.com/office/drawing/2014/main" id="{25EA7E86-A09F-8C41-A411-EBD156B6291D}"/>
                    </a:ext>
                  </a:extLst>
                </p:cNvPr>
                <p:cNvCxnSpPr>
                  <a:cxnSpLocks noChangeShapeType="1"/>
                  <a:stCxn id="25" idx="2"/>
                  <a:endCxn id="20" idx="0"/>
                </p:cNvCxnSpPr>
                <p:nvPr/>
              </p:nvCxnSpPr>
              <p:spPr bwMode="auto">
                <a:xfrm>
                  <a:off x="1896" y="2256"/>
                  <a:ext cx="252" cy="432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9" name="AutoShape 40">
                  <a:extLst>
                    <a:ext uri="{FF2B5EF4-FFF2-40B4-BE49-F238E27FC236}">
                      <a16:creationId xmlns:a16="http://schemas.microsoft.com/office/drawing/2014/main" id="{892369E6-D561-A945-BB4D-CF058D629EEA}"/>
                    </a:ext>
                  </a:extLst>
                </p:cNvPr>
                <p:cNvCxnSpPr>
                  <a:cxnSpLocks noChangeShapeType="1"/>
                  <a:stCxn id="26" idx="2"/>
                  <a:endCxn id="20" idx="0"/>
                </p:cNvCxnSpPr>
                <p:nvPr/>
              </p:nvCxnSpPr>
              <p:spPr bwMode="auto">
                <a:xfrm flipH="1">
                  <a:off x="2148" y="2256"/>
                  <a:ext cx="612" cy="432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AutoShape 41">
                  <a:extLst>
                    <a:ext uri="{FF2B5EF4-FFF2-40B4-BE49-F238E27FC236}">
                      <a16:creationId xmlns:a16="http://schemas.microsoft.com/office/drawing/2014/main" id="{7DCA058B-5183-984C-AC74-EF9334BB9D25}"/>
                    </a:ext>
                  </a:extLst>
                </p:cNvPr>
                <p:cNvCxnSpPr>
                  <a:cxnSpLocks noChangeShapeType="1"/>
                  <a:stCxn id="25" idx="2"/>
                  <a:endCxn id="23" idx="0"/>
                </p:cNvCxnSpPr>
                <p:nvPr/>
              </p:nvCxnSpPr>
              <p:spPr bwMode="auto">
                <a:xfrm>
                  <a:off x="1896" y="2256"/>
                  <a:ext cx="2412" cy="432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AutoShape 42">
                  <a:extLst>
                    <a:ext uri="{FF2B5EF4-FFF2-40B4-BE49-F238E27FC236}">
                      <a16:creationId xmlns:a16="http://schemas.microsoft.com/office/drawing/2014/main" id="{DCD4BA36-081B-4044-BB98-8CEFE9AA0B6B}"/>
                    </a:ext>
                  </a:extLst>
                </p:cNvPr>
                <p:cNvCxnSpPr>
                  <a:cxnSpLocks noChangeShapeType="1"/>
                  <a:stCxn id="26" idx="2"/>
                  <a:endCxn id="22" idx="0"/>
                </p:cNvCxnSpPr>
                <p:nvPr/>
              </p:nvCxnSpPr>
              <p:spPr bwMode="auto">
                <a:xfrm>
                  <a:off x="2760" y="2256"/>
                  <a:ext cx="828" cy="432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2" name="AutoShape 43">
                  <a:extLst>
                    <a:ext uri="{FF2B5EF4-FFF2-40B4-BE49-F238E27FC236}">
                      <a16:creationId xmlns:a16="http://schemas.microsoft.com/office/drawing/2014/main" id="{6AF8E915-ADB9-CE4B-A30A-F219AC892424}"/>
                    </a:ext>
                  </a:extLst>
                </p:cNvPr>
                <p:cNvCxnSpPr>
                  <a:cxnSpLocks noChangeShapeType="1"/>
                  <a:stCxn id="26" idx="2"/>
                  <a:endCxn id="21" idx="0"/>
                </p:cNvCxnSpPr>
                <p:nvPr/>
              </p:nvCxnSpPr>
              <p:spPr bwMode="auto">
                <a:xfrm flipH="1">
                  <a:off x="2508" y="2256"/>
                  <a:ext cx="252" cy="432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sp>
          <p:nvSpPr>
            <p:cNvPr id="18" name="Rectangle 47">
              <a:extLst>
                <a:ext uri="{FF2B5EF4-FFF2-40B4-BE49-F238E27FC236}">
                  <a16:creationId xmlns:a16="http://schemas.microsoft.com/office/drawing/2014/main" id="{AA99874C-2DDD-DC40-A7EE-05A12852A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" y="2676"/>
              <a:ext cx="3648" cy="4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 dirty="0"/>
                <a:t>Each element of S is hashed k times</a:t>
              </a:r>
            </a:p>
            <a:p>
              <a:pPr eaLnBrk="1" hangingPunct="1"/>
              <a:r>
                <a:rPr lang="en-US" altLang="zh-TW" sz="2000" dirty="0"/>
                <a:t>Each hash location set to 1</a:t>
              </a:r>
            </a:p>
          </p:txBody>
        </p:sp>
      </p:grpSp>
      <p:sp>
        <p:nvSpPr>
          <p:cNvPr id="33" name="页脚占位符 32">
            <a:extLst>
              <a:ext uri="{FF2B5EF4-FFF2-40B4-BE49-F238E27FC236}">
                <a16:creationId xmlns:a16="http://schemas.microsoft.com/office/drawing/2014/main" id="{921186F1-F921-2843-8F55-11963DAD4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34" name="灯片编号占位符 33">
            <a:extLst>
              <a:ext uri="{FF2B5EF4-FFF2-40B4-BE49-F238E27FC236}">
                <a16:creationId xmlns:a16="http://schemas.microsoft.com/office/drawing/2014/main" id="{A1BA3450-DEBD-EA47-A652-3CC5B9D5A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9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DE566-B9ED-7C41-9437-7CB86232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17600"/>
          </a:xfrm>
        </p:spPr>
        <p:txBody>
          <a:bodyPr/>
          <a:lstStyle/>
          <a:p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Bloom</a:t>
            </a:r>
            <a:r>
              <a:rPr lang="zh-CN" altLang="en-US" dirty="0"/>
              <a:t> </a:t>
            </a:r>
            <a:r>
              <a:rPr lang="en-US" altLang="zh-CN" dirty="0"/>
              <a:t>Filter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60CF50-97B6-C741-8E33-C7EAADE9C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dirty="0">
                <a:sym typeface="Symbol" pitchFamily="2" charset="2"/>
              </a:rPr>
              <a:t>3. To check if </a:t>
            </a:r>
            <a:r>
              <a:rPr lang="en-US" altLang="zh-TW" dirty="0" err="1">
                <a:sym typeface="Symbol" pitchFamily="2" charset="2"/>
              </a:rPr>
              <a:t>xS</a:t>
            </a:r>
            <a:r>
              <a:rPr lang="en-US" altLang="zh-TW" dirty="0">
                <a:sym typeface="Symbol" pitchFamily="2" charset="2"/>
              </a:rPr>
              <a:t> , we check whether all location A[h</a:t>
            </a:r>
            <a:r>
              <a:rPr lang="en-US" altLang="zh-TW" baseline="-25000" dirty="0">
                <a:sym typeface="Symbol" pitchFamily="2" charset="2"/>
              </a:rPr>
              <a:t>i</a:t>
            </a:r>
            <a:r>
              <a:rPr lang="en-US" altLang="zh-TW" dirty="0">
                <a:sym typeface="Symbol" pitchFamily="2" charset="2"/>
              </a:rPr>
              <a:t>(x)] for 1 </a:t>
            </a:r>
            <a:r>
              <a:rPr lang="en-US" altLang="zh-TW" dirty="0" err="1">
                <a:sym typeface="Symbol" pitchFamily="2" charset="2"/>
              </a:rPr>
              <a:t>i</a:t>
            </a:r>
            <a:r>
              <a:rPr lang="en-US" altLang="zh-TW" dirty="0">
                <a:sym typeface="Symbol" pitchFamily="2" charset="2"/>
              </a:rPr>
              <a:t>  k  are set to 1</a:t>
            </a:r>
          </a:p>
          <a:p>
            <a:pPr>
              <a:buNone/>
            </a:pPr>
            <a:r>
              <a:rPr lang="en-US" altLang="zh-TW" dirty="0">
                <a:solidFill>
                  <a:schemeClr val="hlink"/>
                </a:solidFill>
                <a:sym typeface="Symbol" pitchFamily="2" charset="2"/>
              </a:rPr>
              <a:t>If not, clearly </a:t>
            </a:r>
            <a:r>
              <a:rPr lang="en-US" altLang="zh-TW" sz="3200" dirty="0" err="1">
                <a:solidFill>
                  <a:schemeClr val="hlink"/>
                </a:solidFill>
              </a:rPr>
              <a:t>x</a:t>
            </a:r>
            <a:r>
              <a:rPr lang="en-US" altLang="zh-TW" sz="3200" dirty="0" err="1">
                <a:solidFill>
                  <a:schemeClr val="hlink"/>
                </a:solidFill>
                <a:sym typeface="Symbol" pitchFamily="2" charset="2"/>
              </a:rPr>
              <a:t>S</a:t>
            </a:r>
            <a:r>
              <a:rPr lang="en-US" altLang="zh-TW" sz="3200" dirty="0">
                <a:solidFill>
                  <a:schemeClr val="hlink"/>
                </a:solidFill>
                <a:sym typeface="Symbol" pitchFamily="2" charset="2"/>
              </a:rPr>
              <a:t>. </a:t>
            </a:r>
          </a:p>
          <a:p>
            <a:pPr>
              <a:buNone/>
            </a:pPr>
            <a:r>
              <a:rPr lang="en-US" altLang="zh-TW" dirty="0">
                <a:solidFill>
                  <a:schemeClr val="hlink"/>
                </a:solidFill>
                <a:sym typeface="Symbol" pitchFamily="2" charset="2"/>
              </a:rPr>
              <a:t>If all A[h</a:t>
            </a:r>
            <a:r>
              <a:rPr lang="en-US" altLang="zh-TW" baseline="-25000" dirty="0">
                <a:solidFill>
                  <a:schemeClr val="hlink"/>
                </a:solidFill>
                <a:sym typeface="Symbol" pitchFamily="2" charset="2"/>
              </a:rPr>
              <a:t>i</a:t>
            </a:r>
            <a:r>
              <a:rPr lang="en-US" altLang="zh-TW" dirty="0">
                <a:solidFill>
                  <a:schemeClr val="hlink"/>
                </a:solidFill>
                <a:sym typeface="Symbol" pitchFamily="2" charset="2"/>
              </a:rPr>
              <a:t>(x)] are set to 1 ,we assume </a:t>
            </a:r>
            <a:r>
              <a:rPr lang="en-US" altLang="zh-TW" dirty="0" err="1">
                <a:solidFill>
                  <a:schemeClr val="hlink"/>
                </a:solidFill>
                <a:sym typeface="Symbol" pitchFamily="2" charset="2"/>
              </a:rPr>
              <a:t>xS</a:t>
            </a:r>
            <a:endParaRPr lang="en-US" altLang="zh-TW" dirty="0">
              <a:solidFill>
                <a:schemeClr val="hlink"/>
              </a:solidFill>
              <a:sym typeface="Symbol" pitchFamily="2" charset="2"/>
            </a:endParaRPr>
          </a:p>
          <a:p>
            <a:endParaRPr lang="en-US" dirty="0"/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F4AEDA43-4E76-DD46-A55A-D0C11AA9F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841874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F83F40B0-BA91-CF45-810C-FADB2202F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0" y="4841874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C162D646-2F12-2F41-B8A8-CFEE183A2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841874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3D20A039-7DFF-AA42-9523-26A35FE93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4841874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41C2EB96-55C0-3541-A7BD-5F8A5D125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841874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9787B272-C94C-D74D-80C7-7B7123A37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4841874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AD202ED9-FD99-0F48-8122-12583846C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841874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23" name="Rectangle 21">
            <a:extLst>
              <a:ext uri="{FF2B5EF4-FFF2-40B4-BE49-F238E27FC236}">
                <a16:creationId xmlns:a16="http://schemas.microsoft.com/office/drawing/2014/main" id="{1B32B044-3CF4-FD41-AFDC-C679A7E33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4841874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DA9E55D7-FC70-F842-8F91-2DC43B352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841874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9C446C3A-5C8A-2642-9F88-EAF310A77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4841874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29250E8B-47C5-0344-B461-8D6421EF9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841874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17428517-6C4C-4F4F-B514-2DFF09795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0" y="4841874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grpSp>
        <p:nvGrpSpPr>
          <p:cNvPr id="28" name="Group 96">
            <a:extLst>
              <a:ext uri="{FF2B5EF4-FFF2-40B4-BE49-F238E27FC236}">
                <a16:creationId xmlns:a16="http://schemas.microsoft.com/office/drawing/2014/main" id="{B3F8D7FD-DADF-C444-BBB8-DDE2BF6E0D75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698874"/>
            <a:ext cx="5791200" cy="2794000"/>
            <a:chOff x="1056" y="-480"/>
            <a:chExt cx="3648" cy="1760"/>
          </a:xfrm>
        </p:grpSpPr>
        <p:sp>
          <p:nvSpPr>
            <p:cNvPr id="29" name="Rectangle 85">
              <a:extLst>
                <a:ext uri="{FF2B5EF4-FFF2-40B4-BE49-F238E27FC236}">
                  <a16:creationId xmlns:a16="http://schemas.microsoft.com/office/drawing/2014/main" id="{7F56266B-118D-084A-BA8C-189806E6D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40"/>
              <a:ext cx="360" cy="336"/>
            </a:xfrm>
            <a:prstGeom prst="rect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zh-TW" altLang="en-US"/>
                <a:t>1</a:t>
              </a:r>
            </a:p>
          </p:txBody>
        </p:sp>
        <p:sp>
          <p:nvSpPr>
            <p:cNvPr id="30" name="Rectangle 86">
              <a:extLst>
                <a:ext uri="{FF2B5EF4-FFF2-40B4-BE49-F238E27FC236}">
                  <a16:creationId xmlns:a16="http://schemas.microsoft.com/office/drawing/2014/main" id="{EEA311A1-BA37-184E-9660-F1664ECFA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40"/>
              <a:ext cx="360" cy="336"/>
            </a:xfrm>
            <a:prstGeom prst="rect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zh-TW" altLang="en-US"/>
                <a:t>1</a:t>
              </a:r>
            </a:p>
          </p:txBody>
        </p:sp>
        <p:sp>
          <p:nvSpPr>
            <p:cNvPr id="31" name="Rectangle 87">
              <a:extLst>
                <a:ext uri="{FF2B5EF4-FFF2-40B4-BE49-F238E27FC236}">
                  <a16:creationId xmlns:a16="http://schemas.microsoft.com/office/drawing/2014/main" id="{69553520-78B7-654C-AFF0-E46838A92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240"/>
              <a:ext cx="360" cy="336"/>
            </a:xfrm>
            <a:prstGeom prst="rect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zh-TW" altLang="en-US"/>
                <a:t>1</a:t>
              </a:r>
            </a:p>
          </p:txBody>
        </p:sp>
        <p:sp>
          <p:nvSpPr>
            <p:cNvPr id="32" name="Rectangle 88">
              <a:extLst>
                <a:ext uri="{FF2B5EF4-FFF2-40B4-BE49-F238E27FC236}">
                  <a16:creationId xmlns:a16="http://schemas.microsoft.com/office/drawing/2014/main" id="{4B4E4910-4010-8844-8CF1-980AA0A83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40"/>
              <a:ext cx="360" cy="336"/>
            </a:xfrm>
            <a:prstGeom prst="rect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zh-TW" altLang="en-US"/>
                <a:t>1</a:t>
              </a:r>
            </a:p>
          </p:txBody>
        </p:sp>
        <p:sp>
          <p:nvSpPr>
            <p:cNvPr id="33" name="Rectangle 89">
              <a:extLst>
                <a:ext uri="{FF2B5EF4-FFF2-40B4-BE49-F238E27FC236}">
                  <a16:creationId xmlns:a16="http://schemas.microsoft.com/office/drawing/2014/main" id="{5802145D-3D46-0042-BC9E-B103A0B8A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40"/>
              <a:ext cx="360" cy="336"/>
            </a:xfrm>
            <a:prstGeom prst="rect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zh-TW" altLang="en-US"/>
                <a:t>1</a:t>
              </a:r>
            </a:p>
          </p:txBody>
        </p:sp>
        <p:sp>
          <p:nvSpPr>
            <p:cNvPr id="34" name="Text Box 90">
              <a:extLst>
                <a:ext uri="{FF2B5EF4-FFF2-40B4-BE49-F238E27FC236}">
                  <a16:creationId xmlns:a16="http://schemas.microsoft.com/office/drawing/2014/main" id="{71B55CBC-E8D1-AF4E-BD4C-CCC948CED3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-480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TW"/>
                <a:t>y</a:t>
              </a:r>
              <a:endParaRPr lang="en-US" altLang="zh-TW" baseline="-25000"/>
            </a:p>
          </p:txBody>
        </p:sp>
        <p:sp>
          <p:nvSpPr>
            <p:cNvPr id="35" name="Text Box 91">
              <a:extLst>
                <a:ext uri="{FF2B5EF4-FFF2-40B4-BE49-F238E27FC236}">
                  <a16:creationId xmlns:a16="http://schemas.microsoft.com/office/drawing/2014/main" id="{1A92A78D-FA51-714A-AF2C-D6FD08715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-480"/>
              <a:ext cx="3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endParaRPr lang="en-US" altLang="zh-TW" baseline="-25000"/>
            </a:p>
          </p:txBody>
        </p:sp>
        <p:cxnSp>
          <p:nvCxnSpPr>
            <p:cNvPr id="36" name="AutoShape 92">
              <a:extLst>
                <a:ext uri="{FF2B5EF4-FFF2-40B4-BE49-F238E27FC236}">
                  <a16:creationId xmlns:a16="http://schemas.microsoft.com/office/drawing/2014/main" id="{EB57D65E-2806-CC4E-A44F-0F0B7F8F825D}"/>
                </a:ext>
              </a:extLst>
            </p:cNvPr>
            <p:cNvCxnSpPr>
              <a:cxnSpLocks noChangeShapeType="1"/>
              <a:stCxn id="34" idx="2"/>
              <a:endCxn id="31" idx="0"/>
            </p:cNvCxnSpPr>
            <p:nvPr/>
          </p:nvCxnSpPr>
          <p:spPr bwMode="auto">
            <a:xfrm>
              <a:off x="2424" y="-192"/>
              <a:ext cx="180" cy="43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AutoShape 93">
              <a:extLst>
                <a:ext uri="{FF2B5EF4-FFF2-40B4-BE49-F238E27FC236}">
                  <a16:creationId xmlns:a16="http://schemas.microsoft.com/office/drawing/2014/main" id="{1F35DA12-59A7-5D49-BF9D-270E3457FBF8}"/>
                </a:ext>
              </a:extLst>
            </p:cNvPr>
            <p:cNvCxnSpPr>
              <a:cxnSpLocks noChangeShapeType="1"/>
              <a:stCxn id="34" idx="2"/>
              <a:endCxn id="30" idx="0"/>
            </p:cNvCxnSpPr>
            <p:nvPr/>
          </p:nvCxnSpPr>
          <p:spPr bwMode="auto">
            <a:xfrm flipH="1">
              <a:off x="2244" y="-192"/>
              <a:ext cx="180" cy="43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AutoShape 94">
              <a:extLst>
                <a:ext uri="{FF2B5EF4-FFF2-40B4-BE49-F238E27FC236}">
                  <a16:creationId xmlns:a16="http://schemas.microsoft.com/office/drawing/2014/main" id="{AD106DBE-87BE-7B48-9BF7-672CA3EE62A7}"/>
                </a:ext>
              </a:extLst>
            </p:cNvPr>
            <p:cNvCxnSpPr>
              <a:cxnSpLocks noChangeShapeType="1"/>
              <a:stCxn id="34" idx="2"/>
              <a:endCxn id="32" idx="0"/>
            </p:cNvCxnSpPr>
            <p:nvPr/>
          </p:nvCxnSpPr>
          <p:spPr bwMode="auto">
            <a:xfrm>
              <a:off x="2424" y="-192"/>
              <a:ext cx="1260" cy="43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Rectangle 95">
              <a:extLst>
                <a:ext uri="{FF2B5EF4-FFF2-40B4-BE49-F238E27FC236}">
                  <a16:creationId xmlns:a16="http://schemas.microsoft.com/office/drawing/2014/main" id="{CA81823C-39B5-6242-9CBA-BA3F774EA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768"/>
              <a:ext cx="3648" cy="5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800" dirty="0"/>
                <a:t>If only 1s appear, conclude that y is in S</a:t>
              </a:r>
            </a:p>
            <a:p>
              <a:pPr eaLnBrk="1" hangingPunct="1"/>
              <a:r>
                <a:rPr lang="en-US" altLang="zh-TW" sz="2800" dirty="0"/>
                <a:t> This may yield false positive</a:t>
              </a:r>
            </a:p>
          </p:txBody>
        </p:sp>
      </p:grpSp>
      <p:sp>
        <p:nvSpPr>
          <p:cNvPr id="40" name="页脚占位符 39">
            <a:extLst>
              <a:ext uri="{FF2B5EF4-FFF2-40B4-BE49-F238E27FC236}">
                <a16:creationId xmlns:a16="http://schemas.microsoft.com/office/drawing/2014/main" id="{CE64D045-BCF5-7E46-B80D-EBA3E87CD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41" name="灯片编号占位符 40">
            <a:extLst>
              <a:ext uri="{FF2B5EF4-FFF2-40B4-BE49-F238E27FC236}">
                <a16:creationId xmlns:a16="http://schemas.microsoft.com/office/drawing/2014/main" id="{0CA960AF-5C02-5C45-84C2-27559034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8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91A064-77E8-1D40-93B3-66EF319C0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524"/>
            <a:ext cx="7886700" cy="888321"/>
          </a:xfrm>
        </p:spPr>
        <p:txBody>
          <a:bodyPr/>
          <a:lstStyle/>
          <a:p>
            <a:r>
              <a:rPr lang="en-US" altLang="zh-CN" dirty="0"/>
              <a:t>Hashing:</a:t>
            </a:r>
            <a:r>
              <a:rPr lang="zh-CN" altLang="en-US" dirty="0"/>
              <a:t> </a:t>
            </a:r>
            <a:r>
              <a:rPr lang="en-US" altLang="zh-CN" dirty="0"/>
              <a:t>Intuition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2B8F810-38D1-0841-81D0-40B6C7EEB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40430"/>
                <a:ext cx="8227674" cy="554804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We store the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𝑛</a:t>
                </a:r>
                <a:r>
                  <a:rPr lang="en-US" altLang="zh-CN" dirty="0"/>
                  <a:t> keys in a table containing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𝑚</a:t>
                </a:r>
                <a:r>
                  <a:rPr lang="en-US" altLang="zh-CN" dirty="0"/>
                  <a:t> entries </a:t>
                </a:r>
              </a:p>
              <a:p>
                <a:r>
                  <a:rPr lang="en-US" altLang="zh-CN" dirty="0"/>
                  <a:t>We assume that the table size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𝑚</a:t>
                </a:r>
                <a:r>
                  <a:rPr lang="en-US" altLang="zh-CN" dirty="0"/>
                  <a:t> is at least a constant factor larger than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𝑛</a:t>
                </a:r>
              </a:p>
              <a:p>
                <a:pPr lvl="1"/>
                <a:r>
                  <a:rPr lang="en-US" altLang="zh-CN" dirty="0"/>
                  <a:t>− E.g.,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𝑚 &gt; 𝑐𝑛,where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𝑐 = 1.25 </a:t>
                </a:r>
              </a:p>
              <a:p>
                <a:r>
                  <a:rPr lang="en-US" altLang="zh-CN" dirty="0"/>
                  <a:t>We scatter the keys throughout the table using a pseudo-random hash function </a:t>
                </a:r>
              </a:p>
              <a:p>
                <a:pPr marL="457200" lvl="1" indent="0">
                  <a:buNone/>
                </a:pPr>
                <a:r>
                  <a:rPr lang="en-US" altLang="zh-CN" dirty="0"/>
                  <a:t>−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h(𝑥) ∈[0...𝑚−1]</a:t>
                </a:r>
                <a:br>
                  <a:rPr lang="en-US" altLang="zh-CN" dirty="0"/>
                </a:br>
                <a:r>
                  <a:rPr lang="en-US" altLang="zh-CN" dirty="0"/>
                  <a:t>− Store 𝑥 at entry h(𝑥) in the table </a:t>
                </a:r>
              </a:p>
              <a:p>
                <a:r>
                  <a:rPr lang="en-US" altLang="zh-CN" dirty="0"/>
                  <a:t>Sometimes different keys will map to the same location,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𝑥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dirty="0">
                    <a:solidFill>
                      <a:srgbClr val="00B050"/>
                    </a:solidFill>
                  </a:rPr>
                  <a:t>𝑦, but h(𝑥) = h(𝑦) </a:t>
                </a:r>
                <a:endParaRPr lang="en-US" altLang="zh-CN" dirty="0"/>
              </a:p>
              <a:p>
                <a:r>
                  <a:rPr lang="en-US" altLang="zh-CN" dirty="0"/>
                  <a:t>If the number of keys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colliding with 𝑥 </a:t>
                </a:r>
                <a:r>
                  <a:rPr lang="en-US" altLang="zh-CN" dirty="0"/>
                  <a:t>is small (𝑂(1)), then we can access 𝑥 in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O(1)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/>
                  <a:t>time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2B8F810-38D1-0841-81D0-40B6C7EEB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40430"/>
                <a:ext cx="8227674" cy="5548045"/>
              </a:xfrm>
              <a:blipFill>
                <a:blip r:embed="rId2"/>
                <a:stretch>
                  <a:fillRect l="-1387" t="-1826" r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70FB2D-3D15-2946-8385-D8560038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C78AE9-5902-E443-BA64-BCE53508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9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DAF7C-43A0-6B40-8756-B66AC9559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Bloom</a:t>
            </a:r>
            <a:r>
              <a:rPr lang="zh-CN" altLang="en-US" dirty="0"/>
              <a:t> </a:t>
            </a:r>
            <a:r>
              <a:rPr lang="en-US" altLang="zh-CN" dirty="0"/>
              <a:t>Filter</a:t>
            </a:r>
            <a:endParaRPr lang="en-US" dirty="0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C7F960D7-8EC7-C64C-A07C-3A6353273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750416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8604F60F-443D-8D43-AB66-C056063F5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4750416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64A5C264-BDB7-D342-88C1-C3F33909A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4750416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E496AB72-9749-9643-B509-8F6FE3F10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2700" y="4750416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C6D69343-6D6E-4A40-90D2-3B0ECA6DA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750416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9" name="Rectangle 19">
            <a:extLst>
              <a:ext uri="{FF2B5EF4-FFF2-40B4-BE49-F238E27FC236}">
                <a16:creationId xmlns:a16="http://schemas.microsoft.com/office/drawing/2014/main" id="{AE0D9785-A669-8F43-9317-67B8A0963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700" y="4750416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10" name="Rectangle 20">
            <a:extLst>
              <a:ext uri="{FF2B5EF4-FFF2-40B4-BE49-F238E27FC236}">
                <a16:creationId xmlns:a16="http://schemas.microsoft.com/office/drawing/2014/main" id="{5B605C1A-AA96-A741-B5C2-5AF259DA1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750416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43BE2CF3-9675-9C4F-A75B-BA2EB177E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700" y="4750416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CA9D088E-FA6B-B144-AE9B-ACE8DA642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4750416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40A7F4CE-9D64-0040-A596-F8C0711EB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1700" y="4750416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14" name="Rectangle 24">
            <a:extLst>
              <a:ext uri="{FF2B5EF4-FFF2-40B4-BE49-F238E27FC236}">
                <a16:creationId xmlns:a16="http://schemas.microsoft.com/office/drawing/2014/main" id="{B7EE83C0-60B2-5A4F-B38C-D2EA90DF6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4750416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A7BC799F-0EAD-4944-AE0A-EEA85E264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4700" y="4750416"/>
            <a:ext cx="571500" cy="533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/>
              <a:t>0</a:t>
            </a:r>
          </a:p>
        </p:txBody>
      </p:sp>
      <p:grpSp>
        <p:nvGrpSpPr>
          <p:cNvPr id="16" name="Group 66">
            <a:extLst>
              <a:ext uri="{FF2B5EF4-FFF2-40B4-BE49-F238E27FC236}">
                <a16:creationId xmlns:a16="http://schemas.microsoft.com/office/drawing/2014/main" id="{68E9ED7D-4E00-A942-8810-6E183F58909A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3607416"/>
            <a:ext cx="5791200" cy="3060700"/>
            <a:chOff x="1056" y="-528"/>
            <a:chExt cx="3648" cy="1928"/>
          </a:xfrm>
        </p:grpSpPr>
        <p:sp>
          <p:nvSpPr>
            <p:cNvPr id="17" name="Rectangle 51">
              <a:extLst>
                <a:ext uri="{FF2B5EF4-FFF2-40B4-BE49-F238E27FC236}">
                  <a16:creationId xmlns:a16="http://schemas.microsoft.com/office/drawing/2014/main" id="{B1B6D43F-4B6F-7F46-B97D-B238E9C0C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92"/>
              <a:ext cx="360" cy="336"/>
            </a:xfrm>
            <a:prstGeom prst="rect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zh-TW" altLang="en-US"/>
                <a:t>1</a:t>
              </a:r>
            </a:p>
          </p:txBody>
        </p:sp>
        <p:sp>
          <p:nvSpPr>
            <p:cNvPr id="18" name="Rectangle 52">
              <a:extLst>
                <a:ext uri="{FF2B5EF4-FFF2-40B4-BE49-F238E27FC236}">
                  <a16:creationId xmlns:a16="http://schemas.microsoft.com/office/drawing/2014/main" id="{E9758DCC-DCEE-C842-A530-7BB5BE55E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92"/>
              <a:ext cx="360" cy="336"/>
            </a:xfrm>
            <a:prstGeom prst="rect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zh-TW" altLang="en-US"/>
                <a:t>1</a:t>
              </a:r>
            </a:p>
          </p:txBody>
        </p:sp>
        <p:sp>
          <p:nvSpPr>
            <p:cNvPr id="19" name="Rectangle 53">
              <a:extLst>
                <a:ext uri="{FF2B5EF4-FFF2-40B4-BE49-F238E27FC236}">
                  <a16:creationId xmlns:a16="http://schemas.microsoft.com/office/drawing/2014/main" id="{126BA05E-135B-6649-8160-4E9496534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192"/>
              <a:ext cx="360" cy="336"/>
            </a:xfrm>
            <a:prstGeom prst="rect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zh-TW" altLang="en-US"/>
                <a:t>1</a:t>
              </a:r>
            </a:p>
          </p:txBody>
        </p:sp>
        <p:sp>
          <p:nvSpPr>
            <p:cNvPr id="20" name="Rectangle 54">
              <a:extLst>
                <a:ext uri="{FF2B5EF4-FFF2-40B4-BE49-F238E27FC236}">
                  <a16:creationId xmlns:a16="http://schemas.microsoft.com/office/drawing/2014/main" id="{01FA4AB9-A902-5647-953C-20585473D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92"/>
              <a:ext cx="360" cy="336"/>
            </a:xfrm>
            <a:prstGeom prst="rect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zh-TW" altLang="en-US"/>
                <a:t>1</a:t>
              </a:r>
            </a:p>
          </p:txBody>
        </p:sp>
        <p:sp>
          <p:nvSpPr>
            <p:cNvPr id="21" name="Rectangle 55">
              <a:extLst>
                <a:ext uri="{FF2B5EF4-FFF2-40B4-BE49-F238E27FC236}">
                  <a16:creationId xmlns:a16="http://schemas.microsoft.com/office/drawing/2014/main" id="{B865768B-95C7-E346-9571-2191C6350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92"/>
              <a:ext cx="360" cy="336"/>
            </a:xfrm>
            <a:prstGeom prst="rect">
              <a:avLst/>
            </a:prstGeom>
            <a:solidFill>
              <a:srgbClr val="B2B2B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zh-TW" altLang="en-US"/>
                <a:t>1</a:t>
              </a:r>
            </a:p>
          </p:txBody>
        </p:sp>
        <p:sp>
          <p:nvSpPr>
            <p:cNvPr id="22" name="Text Box 57">
              <a:extLst>
                <a:ext uri="{FF2B5EF4-FFF2-40B4-BE49-F238E27FC236}">
                  <a16:creationId xmlns:a16="http://schemas.microsoft.com/office/drawing/2014/main" id="{80D51217-DB59-724B-A06A-F7621DED76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-528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TW"/>
                <a:t>y</a:t>
              </a:r>
              <a:endParaRPr lang="en-US" altLang="zh-TW" baseline="-25000"/>
            </a:p>
          </p:txBody>
        </p:sp>
        <p:sp>
          <p:nvSpPr>
            <p:cNvPr id="23" name="Text Box 58">
              <a:extLst>
                <a:ext uri="{FF2B5EF4-FFF2-40B4-BE49-F238E27FC236}">
                  <a16:creationId xmlns:a16="http://schemas.microsoft.com/office/drawing/2014/main" id="{A01041B8-D184-9747-8C54-459C6E13E5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-528"/>
              <a:ext cx="3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endParaRPr lang="en-US" altLang="zh-TW" baseline="-25000"/>
            </a:p>
          </p:txBody>
        </p:sp>
        <p:cxnSp>
          <p:nvCxnSpPr>
            <p:cNvPr id="24" name="AutoShape 59">
              <a:extLst>
                <a:ext uri="{FF2B5EF4-FFF2-40B4-BE49-F238E27FC236}">
                  <a16:creationId xmlns:a16="http://schemas.microsoft.com/office/drawing/2014/main" id="{21883AB6-7EF9-2245-8880-687B5E810568}"/>
                </a:ext>
              </a:extLst>
            </p:cNvPr>
            <p:cNvCxnSpPr>
              <a:cxnSpLocks noChangeShapeType="1"/>
              <a:stCxn id="22" idx="2"/>
              <a:endCxn id="19" idx="0"/>
            </p:cNvCxnSpPr>
            <p:nvPr/>
          </p:nvCxnSpPr>
          <p:spPr bwMode="auto">
            <a:xfrm>
              <a:off x="2424" y="-240"/>
              <a:ext cx="180" cy="43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AutoShape 60">
              <a:extLst>
                <a:ext uri="{FF2B5EF4-FFF2-40B4-BE49-F238E27FC236}">
                  <a16:creationId xmlns:a16="http://schemas.microsoft.com/office/drawing/2014/main" id="{FAF30A23-7A25-BD4F-9174-9A719AAE2BDE}"/>
                </a:ext>
              </a:extLst>
            </p:cNvPr>
            <p:cNvCxnSpPr>
              <a:cxnSpLocks noChangeShapeType="1"/>
              <a:stCxn id="22" idx="2"/>
              <a:endCxn id="18" idx="0"/>
            </p:cNvCxnSpPr>
            <p:nvPr/>
          </p:nvCxnSpPr>
          <p:spPr bwMode="auto">
            <a:xfrm flipH="1">
              <a:off x="2244" y="-240"/>
              <a:ext cx="180" cy="43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AutoShape 62">
              <a:extLst>
                <a:ext uri="{FF2B5EF4-FFF2-40B4-BE49-F238E27FC236}">
                  <a16:creationId xmlns:a16="http://schemas.microsoft.com/office/drawing/2014/main" id="{1D2685F1-C870-B243-82F6-8AAB076F61B1}"/>
                </a:ext>
              </a:extLst>
            </p:cNvPr>
            <p:cNvCxnSpPr>
              <a:cxnSpLocks noChangeShapeType="1"/>
              <a:stCxn id="22" idx="2"/>
            </p:cNvCxnSpPr>
            <p:nvPr/>
          </p:nvCxnSpPr>
          <p:spPr bwMode="auto">
            <a:xfrm>
              <a:off x="2424" y="-240"/>
              <a:ext cx="1620" cy="45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Rectangle 65">
              <a:extLst>
                <a:ext uri="{FF2B5EF4-FFF2-40B4-BE49-F238E27FC236}">
                  <a16:creationId xmlns:a16="http://schemas.microsoft.com/office/drawing/2014/main" id="{79A07307-87D0-1F48-A28A-FE5C56FDD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720"/>
              <a:ext cx="3648" cy="6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dirty="0"/>
                <a:t>To check if y is in S, check the k hash</a:t>
              </a:r>
            </a:p>
            <a:p>
              <a:pPr eaLnBrk="1" hangingPunct="1"/>
              <a:r>
                <a:rPr lang="en-US" altLang="zh-TW" dirty="0"/>
                <a:t> location. If  a 0 appears , y is not in S</a:t>
              </a:r>
            </a:p>
          </p:txBody>
        </p:sp>
      </p:grp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133E5734-0BDF-C047-8A00-79995264D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61" y="1690689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US" altLang="zh-TW" dirty="0">
                <a:sym typeface="Symbol" pitchFamily="2" charset="2"/>
              </a:rPr>
              <a:t>3. To check if </a:t>
            </a:r>
            <a:r>
              <a:rPr lang="en-US" altLang="zh-TW" dirty="0" err="1">
                <a:sym typeface="Symbol" pitchFamily="2" charset="2"/>
              </a:rPr>
              <a:t>xS</a:t>
            </a:r>
            <a:r>
              <a:rPr lang="en-US" altLang="zh-TW" dirty="0">
                <a:sym typeface="Symbol" pitchFamily="2" charset="2"/>
              </a:rPr>
              <a:t> , we check whether all location A[h</a:t>
            </a:r>
            <a:r>
              <a:rPr lang="en-US" altLang="zh-TW" baseline="-25000" dirty="0">
                <a:sym typeface="Symbol" pitchFamily="2" charset="2"/>
              </a:rPr>
              <a:t>i</a:t>
            </a:r>
            <a:r>
              <a:rPr lang="en-US" altLang="zh-TW" dirty="0">
                <a:sym typeface="Symbol" pitchFamily="2" charset="2"/>
              </a:rPr>
              <a:t>(x)] for 1 </a:t>
            </a:r>
            <a:r>
              <a:rPr lang="en-US" altLang="zh-TW" dirty="0" err="1">
                <a:sym typeface="Symbol" pitchFamily="2" charset="2"/>
              </a:rPr>
              <a:t>i</a:t>
            </a:r>
            <a:r>
              <a:rPr lang="en-US" altLang="zh-TW" dirty="0">
                <a:sym typeface="Symbol" pitchFamily="2" charset="2"/>
              </a:rPr>
              <a:t>  k  are set to 1</a:t>
            </a:r>
          </a:p>
          <a:p>
            <a:pPr>
              <a:buNone/>
            </a:pPr>
            <a:r>
              <a:rPr lang="en-US" altLang="zh-TW" dirty="0">
                <a:solidFill>
                  <a:schemeClr val="hlink"/>
                </a:solidFill>
                <a:sym typeface="Symbol" pitchFamily="2" charset="2"/>
              </a:rPr>
              <a:t>If not, clearly </a:t>
            </a:r>
            <a:r>
              <a:rPr lang="en-US" altLang="zh-TW" sz="3200" dirty="0" err="1">
                <a:solidFill>
                  <a:schemeClr val="hlink"/>
                </a:solidFill>
              </a:rPr>
              <a:t>x</a:t>
            </a:r>
            <a:r>
              <a:rPr lang="en-US" altLang="zh-TW" sz="3200" dirty="0" err="1">
                <a:solidFill>
                  <a:schemeClr val="hlink"/>
                </a:solidFill>
                <a:sym typeface="Symbol" pitchFamily="2" charset="2"/>
              </a:rPr>
              <a:t>S</a:t>
            </a:r>
            <a:r>
              <a:rPr lang="en-US" altLang="zh-TW" sz="3200" dirty="0">
                <a:solidFill>
                  <a:schemeClr val="hlink"/>
                </a:solidFill>
                <a:sym typeface="Symbol" pitchFamily="2" charset="2"/>
              </a:rPr>
              <a:t>. </a:t>
            </a:r>
          </a:p>
          <a:p>
            <a:pPr>
              <a:buNone/>
            </a:pPr>
            <a:r>
              <a:rPr lang="en-US" altLang="zh-TW" dirty="0">
                <a:solidFill>
                  <a:schemeClr val="hlink"/>
                </a:solidFill>
                <a:sym typeface="Symbol" pitchFamily="2" charset="2"/>
              </a:rPr>
              <a:t>If all A[h</a:t>
            </a:r>
            <a:r>
              <a:rPr lang="en-US" altLang="zh-TW" baseline="-25000" dirty="0">
                <a:solidFill>
                  <a:schemeClr val="hlink"/>
                </a:solidFill>
                <a:sym typeface="Symbol" pitchFamily="2" charset="2"/>
              </a:rPr>
              <a:t>i</a:t>
            </a:r>
            <a:r>
              <a:rPr lang="en-US" altLang="zh-TW" dirty="0">
                <a:solidFill>
                  <a:schemeClr val="hlink"/>
                </a:solidFill>
                <a:sym typeface="Symbol" pitchFamily="2" charset="2"/>
              </a:rPr>
              <a:t>(x)] are set to 1 ,we assume </a:t>
            </a:r>
            <a:r>
              <a:rPr lang="en-US" altLang="zh-TW" dirty="0" err="1">
                <a:solidFill>
                  <a:schemeClr val="hlink"/>
                </a:solidFill>
                <a:sym typeface="Symbol" pitchFamily="2" charset="2"/>
              </a:rPr>
              <a:t>xS</a:t>
            </a:r>
            <a:endParaRPr lang="en-US" altLang="zh-TW" dirty="0">
              <a:solidFill>
                <a:schemeClr val="hlink"/>
              </a:solidFill>
              <a:sym typeface="Symbol" pitchFamily="2" charset="2"/>
            </a:endParaRPr>
          </a:p>
          <a:p>
            <a:endParaRPr lang="en-US" dirty="0"/>
          </a:p>
        </p:txBody>
      </p:sp>
      <p:sp>
        <p:nvSpPr>
          <p:cNvPr id="29" name="页脚占位符 28">
            <a:extLst>
              <a:ext uri="{FF2B5EF4-FFF2-40B4-BE49-F238E27FC236}">
                <a16:creationId xmlns:a16="http://schemas.microsoft.com/office/drawing/2014/main" id="{80894A1F-98AC-754F-91DE-2E8822EA1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30" name="灯片编号占位符 29">
            <a:extLst>
              <a:ext uri="{FF2B5EF4-FFF2-40B4-BE49-F238E27FC236}">
                <a16:creationId xmlns:a16="http://schemas.microsoft.com/office/drawing/2014/main" id="{004C5A7B-4623-A444-AE71-206C921E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853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BB5FCE-A2CD-4047-9D63-B609F3D7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probability of a false positive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A37950-95F6-AE45-877F-6CA853BB5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87048"/>
          </a:xfrm>
        </p:spPr>
        <p:txBody>
          <a:bodyPr>
            <a:normAutofit/>
          </a:bodyPr>
          <a:lstStyle/>
          <a:p>
            <a:r>
              <a:rPr lang="en-US" altLang="zh-TW" dirty="0"/>
              <a:t>We assume the hash function are random.</a:t>
            </a:r>
          </a:p>
          <a:p>
            <a:r>
              <a:rPr lang="en-US" altLang="zh-TW" dirty="0"/>
              <a:t>After all the elements of S are hashed into the bloom filters,</a:t>
            </a:r>
            <a:r>
              <a:rPr lang="zh-CN" altLang="en-US" dirty="0"/>
              <a:t> </a:t>
            </a:r>
            <a:r>
              <a:rPr lang="en-US" altLang="zh-TW" dirty="0"/>
              <a:t>the probability that a specific bit is still 0 is</a:t>
            </a:r>
            <a:r>
              <a:rPr lang="en-US" altLang="zh-CN" dirty="0"/>
              <a:t>: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CN" dirty="0"/>
              <a:t>where</a:t>
            </a:r>
          </a:p>
          <a:p>
            <a:pPr lvl="1"/>
            <a:r>
              <a:rPr lang="en-US" altLang="zh-CN" i="1" dirty="0">
                <a:solidFill>
                  <a:srgbClr val="00B050"/>
                </a:solidFill>
              </a:rPr>
              <a:t>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length in the bloom filter</a:t>
            </a:r>
          </a:p>
          <a:p>
            <a:pPr lvl="1"/>
            <a:r>
              <a:rPr lang="en-US" altLang="zh-CN" i="1" dirty="0">
                <a:solidFill>
                  <a:srgbClr val="00B050"/>
                </a:solidFill>
              </a:rPr>
              <a:t>k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Hash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</a:p>
          <a:p>
            <a:pPr lvl="1"/>
            <a:r>
              <a:rPr lang="en-US" altLang="zh-CN" i="1" dirty="0">
                <a:solidFill>
                  <a:srgbClr val="00B050"/>
                </a:solidFill>
              </a:rPr>
              <a:t>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elements</a:t>
            </a:r>
            <a:r>
              <a:rPr lang="zh-CN" altLang="en-US" dirty="0"/>
              <a:t> </a:t>
            </a:r>
            <a:r>
              <a:rPr lang="en-US" altLang="zh-CN" dirty="0"/>
              <a:t>stored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S.</a:t>
            </a:r>
            <a:r>
              <a:rPr lang="zh-CN" altLang="en-US" dirty="0"/>
              <a:t> </a:t>
            </a:r>
            <a:endParaRPr lang="en-US" altLang="zh-TW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02945E-C73B-2149-BB41-476AF0C3F582}"/>
              </a:ext>
            </a:extLst>
          </p:cNvPr>
          <p:cNvSpPr txBox="1"/>
          <p:nvPr/>
        </p:nvSpPr>
        <p:spPr>
          <a:xfrm>
            <a:off x="6795972" y="3849926"/>
            <a:ext cx="1895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0B050"/>
                </a:solidFill>
              </a:rPr>
              <a:t>kn</a:t>
            </a:r>
            <a:r>
              <a:rPr lang="zh-CN" altLang="en-US" dirty="0">
                <a:solidFill>
                  <a:srgbClr val="00B050"/>
                </a:solidFill>
              </a:rPr>
              <a:t>次的存储都存在了另外</a:t>
            </a:r>
            <a:r>
              <a:rPr lang="en-US" altLang="zh-CN" dirty="0">
                <a:solidFill>
                  <a:srgbClr val="00B050"/>
                </a:solidFill>
              </a:rPr>
              <a:t>m-1</a:t>
            </a:r>
            <a:r>
              <a:rPr lang="zh-CN" altLang="en-US" dirty="0">
                <a:solidFill>
                  <a:srgbClr val="00B050"/>
                </a:solidFill>
              </a:rPr>
              <a:t>位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E0C65A-D222-2F46-A9A5-0185CD9EB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7C0128-2CA1-0748-A642-30A85CD80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DF44AEE-93F2-654A-B118-66EC817E3C0F}"/>
                  </a:ext>
                </a:extLst>
              </p:cNvPr>
              <p:cNvSpPr txBox="1"/>
              <p:nvPr/>
            </p:nvSpPr>
            <p:spPr>
              <a:xfrm>
                <a:off x="1921844" y="3550783"/>
                <a:ext cx="4572000" cy="1004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𝑘𝑛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𝑘𝑛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DF44AEE-93F2-654A-B118-66EC817E3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844" y="3550783"/>
                <a:ext cx="4572000" cy="1004955"/>
              </a:xfrm>
              <a:prstGeom prst="rect">
                <a:avLst/>
              </a:prstGeom>
              <a:blipFill>
                <a:blip r:embed="rId2"/>
                <a:stretch>
                  <a:fillRect t="-37500" b="-6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115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8ED75B-2025-FC4F-B919-FE4D7B43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probability of a false positive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882F799-B5D3-A344-B2E0-97758070CD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94491"/>
                <a:ext cx="7886700" cy="476186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The probability of a false positive </a:t>
                </a:r>
                <a:r>
                  <a:rPr lang="en-US" altLang="zh-TW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TW" dirty="0"/>
                  <a:t> is</a:t>
                </a:r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r>
                  <a:rPr lang="en-US" altLang="zh-TW" dirty="0"/>
                  <a:t>To find the optimal </a:t>
                </a:r>
                <a:r>
                  <a:rPr lang="en-US" altLang="zh-TW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TW" dirty="0"/>
                  <a:t> to minimize </a:t>
                </a:r>
                <a:r>
                  <a:rPr lang="en-US" altLang="zh-TW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TW" dirty="0"/>
                  <a:t> .</a:t>
                </a:r>
              </a:p>
              <a:p>
                <a:pPr lvl="1"/>
                <a:r>
                  <a:rPr lang="en-US" altLang="zh-TW" dirty="0"/>
                  <a:t> Minimize  </a:t>
                </a:r>
                <a:r>
                  <a:rPr lang="en-US" altLang="zh-TW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TW" dirty="0"/>
                  <a:t>  </a:t>
                </a:r>
                <a:r>
                  <a:rPr lang="en-US" altLang="zh-TW" dirty="0">
                    <a:sym typeface="Wingdings" pitchFamily="2" charset="2"/>
                  </a:rPr>
                  <a:t> </a:t>
                </a:r>
                <a:r>
                  <a:rPr lang="en-US" altLang="zh-TW" dirty="0" err="1">
                    <a:sym typeface="Wingdings" pitchFamily="2" charset="2"/>
                  </a:rPr>
                  <a:t>iff</a:t>
                </a:r>
                <a:r>
                  <a:rPr lang="en-US" altLang="zh-TW" dirty="0">
                    <a:sym typeface="Wingdings" pitchFamily="2" charset="2"/>
                  </a:rPr>
                  <a:t>  minimize </a:t>
                </a:r>
                <a:r>
                  <a:rPr lang="en-US" altLang="zh-TW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g=ln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(f)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r>
                  <a:rPr lang="en-US" altLang="zh-CN" dirty="0"/>
                  <a:t>=&gt;</a:t>
                </a:r>
                <a:r>
                  <a:rPr lang="zh-CN" altLang="en-US" dirty="0"/>
                  <a:t>  </a:t>
                </a:r>
                <a:r>
                  <a:rPr lang="en-US" altLang="zh-TW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TW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TW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r>
                  <a:rPr lang="en-US" altLang="zh-TW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(2)*(</a:t>
                </a:r>
                <a:r>
                  <a:rPr lang="en-US" altLang="zh-TW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m/n</a:t>
                </a:r>
                <a:r>
                  <a:rPr lang="en-US" altLang="zh-TW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altLang="zh-CN" dirty="0"/>
                  <a:t>=&gt;</a:t>
                </a:r>
                <a:r>
                  <a:rPr lang="zh-CN" altLang="en-US" dirty="0"/>
                  <a:t>  </a:t>
                </a:r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(1/2)</a:t>
                </a:r>
                <a:r>
                  <a:rPr lang="en-US" altLang="zh-TW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(0.6185..)</a:t>
                </a:r>
                <a:r>
                  <a:rPr lang="en-US" altLang="zh-TW" i="1" baseline="300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m/n</a:t>
                </a:r>
                <a:r>
                  <a:rPr lang="zh-CN" altLang="en-US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i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882F799-B5D3-A344-B2E0-97758070CD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94491"/>
                <a:ext cx="7886700" cy="4761860"/>
              </a:xfrm>
              <a:blipFill>
                <a:blip r:embed="rId2"/>
                <a:stretch>
                  <a:fillRect l="-1447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4806593-7C44-624E-85FF-9D1E5E597069}"/>
              </a:ext>
            </a:extLst>
          </p:cNvPr>
          <p:cNvSpPr txBox="1"/>
          <p:nvPr/>
        </p:nvSpPr>
        <p:spPr>
          <a:xfrm>
            <a:off x="5319133" y="576116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i="1" dirty="0">
                <a:solidFill>
                  <a:srgbClr val="00B050"/>
                </a:solidFill>
              </a:rPr>
              <a:t>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8CF88A-49DB-6E4F-A76F-F74B9BBEEE35}"/>
              </a:ext>
            </a:extLst>
          </p:cNvPr>
          <p:cNvSpPr txBox="1"/>
          <p:nvPr/>
        </p:nvSpPr>
        <p:spPr>
          <a:xfrm>
            <a:off x="5319133" y="6080765"/>
            <a:ext cx="5319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i="1" dirty="0">
                <a:solidFill>
                  <a:srgbClr val="00B050"/>
                </a:solidFill>
              </a:rPr>
              <a:t>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elements</a:t>
            </a:r>
            <a:r>
              <a:rPr lang="zh-CN" altLang="en-US" dirty="0"/>
              <a:t> </a:t>
            </a:r>
            <a:r>
              <a:rPr lang="en-US" altLang="zh-CN" dirty="0"/>
              <a:t>stored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S.</a:t>
            </a:r>
            <a:r>
              <a:rPr lang="zh-CN" altLang="en-US" dirty="0"/>
              <a:t> </a:t>
            </a:r>
            <a:endParaRPr lang="en-US" altLang="zh-TW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93B3EB-3309-A740-A8FB-B37D0581F0EA}"/>
              </a:ext>
            </a:extLst>
          </p:cNvPr>
          <p:cNvSpPr txBox="1"/>
          <p:nvPr/>
        </p:nvSpPr>
        <p:spPr>
          <a:xfrm>
            <a:off x="741557" y="6392041"/>
            <a:ext cx="840244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buFont typeface="Symbol" pitchFamily="2" charset="2"/>
              <a:buNone/>
            </a:pPr>
            <a:r>
              <a:rPr lang="en-US" altLang="zh-TW" sz="2400" dirty="0"/>
              <a:t>The false positive probability falls exponentially in </a:t>
            </a:r>
            <a:r>
              <a:rPr lang="en-US" altLang="zh-TW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m/n</a:t>
            </a:r>
            <a:r>
              <a:rPr lang="zh-CN" altLang="en-US" sz="2400" dirty="0"/>
              <a:t> </a:t>
            </a:r>
            <a:r>
              <a:rPr lang="en-US" altLang="zh-TW" sz="2400" dirty="0"/>
              <a:t>!!</a:t>
            </a:r>
          </a:p>
        </p:txBody>
      </p:sp>
      <p:sp>
        <p:nvSpPr>
          <p:cNvPr id="14" name="页脚占位符 13">
            <a:extLst>
              <a:ext uri="{FF2B5EF4-FFF2-40B4-BE49-F238E27FC236}">
                <a16:creationId xmlns:a16="http://schemas.microsoft.com/office/drawing/2014/main" id="{591FB844-4837-344D-8782-06DC38F1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Algorithm design and analysis, </a:t>
            </a:r>
            <a:r>
              <a:rPr lang="en-US" dirty="0" err="1"/>
              <a:t>Yongcai</a:t>
            </a:r>
            <a:r>
              <a:rPr lang="en-US" dirty="0"/>
              <a:t> Wang</a:t>
            </a: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BC8ABDB2-B2B1-AB4A-8CC8-CD1AF4527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8386" y="6356351"/>
            <a:ext cx="586964" cy="365125"/>
          </a:xfrm>
        </p:spPr>
        <p:txBody>
          <a:bodyPr/>
          <a:lstStyle/>
          <a:p>
            <a:fld id="{00752F22-F46F-2445-9531-FECEEEAE9EB1}" type="slidenum">
              <a:rPr lang="en-US" smtClean="0"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25077CD-EABA-5B4E-B018-6F52465EE318}"/>
                  </a:ext>
                </a:extLst>
              </p:cNvPr>
              <p:cNvSpPr txBox="1"/>
              <p:nvPr/>
            </p:nvSpPr>
            <p:spPr>
              <a:xfrm>
                <a:off x="86061" y="1874641"/>
                <a:ext cx="9219303" cy="1202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𝑘𝑛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𝑘𝑛</m:t>
                                      </m:r>
                                    </m:num>
                                    <m:den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25077CD-EABA-5B4E-B018-6F52465EE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1" y="1874641"/>
                <a:ext cx="9219303" cy="1202124"/>
              </a:xfrm>
              <a:prstGeom prst="rect">
                <a:avLst/>
              </a:prstGeom>
              <a:blipFill>
                <a:blip r:embed="rId3"/>
                <a:stretch>
                  <a:fillRect t="-23958" b="-44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38722B0-ED99-0B4B-A941-300C808D90B2}"/>
                  </a:ext>
                </a:extLst>
              </p:cNvPr>
              <p:cNvSpPr txBox="1"/>
              <p:nvPr/>
            </p:nvSpPr>
            <p:spPr>
              <a:xfrm>
                <a:off x="1597323" y="4147074"/>
                <a:ext cx="5319656" cy="539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𝑘𝑙𝑛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𝑘𝑛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38722B0-ED99-0B4B-A941-300C808D9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323" y="4147074"/>
                <a:ext cx="5319656" cy="539315"/>
              </a:xfrm>
              <a:prstGeom prst="rect">
                <a:avLst/>
              </a:prstGeom>
              <a:blipFill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89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3930"/>
            <a:ext cx="7886700" cy="1325563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布隆过滤器分析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58055"/>
          </a:xfrm>
        </p:spPr>
        <p:txBody>
          <a:bodyPr>
            <a:normAutofit lnSpcReduction="10000"/>
          </a:bodyPr>
          <a:lstStyle/>
          <a:p>
            <a:endParaRPr lang="en-US" sz="2800" b="1" i="1" dirty="0"/>
          </a:p>
          <a:p>
            <a:r>
              <a:rPr lang="en-US" sz="2800" b="1" i="1" dirty="0"/>
              <a:t>n</a:t>
            </a:r>
            <a:r>
              <a:rPr lang="en-US" sz="2800" b="1" dirty="0"/>
              <a:t> = 1 billion, </a:t>
            </a:r>
            <a:r>
              <a:rPr lang="en-US" sz="2800" b="1" i="1" dirty="0"/>
              <a:t>m</a:t>
            </a:r>
            <a:r>
              <a:rPr lang="en-US" sz="2800" b="1" dirty="0"/>
              <a:t> = 8 billion</a:t>
            </a:r>
          </a:p>
          <a:p>
            <a:pPr lvl="1"/>
            <a:r>
              <a:rPr lang="en-US" sz="2400" b="1" dirty="0">
                <a:ea typeface="ＭＳ Ｐゴシック" pitchFamily="34" charset="-128"/>
                <a:cs typeface="ＭＳ Ｐゴシック" pitchFamily="34" charset="-128"/>
              </a:rPr>
              <a:t>k = 1</a:t>
            </a:r>
            <a:r>
              <a:rPr lang="en-US" sz="2400" dirty="0">
                <a:ea typeface="ＭＳ Ｐゴシック" pitchFamily="34" charset="-128"/>
                <a:cs typeface="ＭＳ Ｐゴシック" pitchFamily="34" charset="-128"/>
              </a:rPr>
              <a:t>: (1 – e</a:t>
            </a:r>
            <a:r>
              <a:rPr lang="en-US" sz="2400" baseline="30000" dirty="0">
                <a:ea typeface="ＭＳ Ｐゴシック" pitchFamily="34" charset="-128"/>
                <a:cs typeface="ＭＳ Ｐゴシック" pitchFamily="34" charset="-128"/>
              </a:rPr>
              <a:t>-1/8</a:t>
            </a:r>
            <a:r>
              <a:rPr lang="en-US" sz="2400" dirty="0">
                <a:ea typeface="ＭＳ Ｐゴシック" pitchFamily="34" charset="-128"/>
                <a:cs typeface="ＭＳ Ｐゴシック" pitchFamily="34" charset="-128"/>
              </a:rPr>
              <a:t>) = </a:t>
            </a:r>
            <a:r>
              <a:rPr lang="en-US" sz="2400" b="1" dirty="0">
                <a:ea typeface="ＭＳ Ｐゴシック" pitchFamily="34" charset="-128"/>
                <a:cs typeface="ＭＳ Ｐゴシック" pitchFamily="34" charset="-128"/>
              </a:rPr>
              <a:t>0.1175</a:t>
            </a:r>
          </a:p>
          <a:p>
            <a:pPr lvl="1"/>
            <a:r>
              <a:rPr lang="en-US" sz="2400" b="1" dirty="0">
                <a:ea typeface="ＭＳ Ｐゴシック" pitchFamily="34" charset="-128"/>
                <a:cs typeface="ＭＳ Ｐゴシック" pitchFamily="34" charset="-128"/>
              </a:rPr>
              <a:t>k = 2</a:t>
            </a:r>
            <a:r>
              <a:rPr lang="en-US" sz="2400" dirty="0">
                <a:ea typeface="ＭＳ Ｐゴシック" pitchFamily="34" charset="-128"/>
                <a:cs typeface="ＭＳ Ｐゴシック" pitchFamily="34" charset="-128"/>
              </a:rPr>
              <a:t>: (1 – e</a:t>
            </a:r>
            <a:r>
              <a:rPr lang="en-US" sz="2400" baseline="30000" dirty="0">
                <a:ea typeface="ＭＳ Ｐゴシック" pitchFamily="34" charset="-128"/>
                <a:cs typeface="ＭＳ Ｐゴシック" pitchFamily="34" charset="-128"/>
              </a:rPr>
              <a:t>-1/4</a:t>
            </a:r>
            <a:r>
              <a:rPr lang="en-US" sz="2400" dirty="0">
                <a:ea typeface="ＭＳ Ｐゴシック" pitchFamily="34" charset="-128"/>
                <a:cs typeface="ＭＳ Ｐゴシック" pitchFamily="34" charset="-128"/>
              </a:rPr>
              <a:t>)</a:t>
            </a:r>
            <a:r>
              <a:rPr lang="en-US" sz="2400" baseline="30000" dirty="0">
                <a:ea typeface="ＭＳ Ｐゴシック" pitchFamily="34" charset="-128"/>
                <a:cs typeface="ＭＳ Ｐゴシック" pitchFamily="34" charset="-128"/>
              </a:rPr>
              <a:t>2</a:t>
            </a:r>
            <a:r>
              <a:rPr lang="en-US" sz="2400" dirty="0">
                <a:ea typeface="ＭＳ Ｐゴシック" pitchFamily="34" charset="-128"/>
                <a:cs typeface="ＭＳ Ｐゴシック" pitchFamily="34" charset="-128"/>
              </a:rPr>
              <a:t> = </a:t>
            </a:r>
            <a:r>
              <a:rPr lang="en-US" sz="2400" b="1" dirty="0">
                <a:ea typeface="ＭＳ Ｐゴシック" pitchFamily="34" charset="-128"/>
                <a:cs typeface="ＭＳ Ｐゴシック" pitchFamily="34" charset="-128"/>
              </a:rPr>
              <a:t>0.0493</a:t>
            </a:r>
          </a:p>
          <a:p>
            <a:pPr marL="3657600" lvl="8" indent="0">
              <a:buNone/>
            </a:pPr>
            <a:endParaRPr lang="en-US" sz="1800" dirty="0"/>
          </a:p>
          <a:p>
            <a:r>
              <a:rPr lang="zh-CN" altLang="en-US" sz="2800" b="1" dirty="0"/>
              <a:t>增加</a:t>
            </a:r>
            <a:r>
              <a:rPr lang="en-US" sz="2800" b="1" dirty="0"/>
              <a:t>k</a:t>
            </a:r>
            <a:r>
              <a:rPr lang="zh-CN" altLang="en-US" sz="2800" b="1" dirty="0"/>
              <a:t>会发生什么情况</a:t>
            </a:r>
            <a:r>
              <a:rPr lang="en-US" sz="2800" b="1" dirty="0"/>
              <a:t>?</a:t>
            </a:r>
          </a:p>
          <a:p>
            <a:pPr lvl="8"/>
            <a:endParaRPr lang="en-US" sz="1800" dirty="0"/>
          </a:p>
          <a:p>
            <a:r>
              <a:rPr lang="en-US" sz="2800" b="1" i="1" dirty="0"/>
              <a:t>k</a:t>
            </a:r>
            <a:r>
              <a:rPr lang="zh-CN" altLang="en-US" sz="2800" dirty="0"/>
              <a:t>最优解</a:t>
            </a:r>
            <a:r>
              <a:rPr lang="en-US" altLang="zh-CN" sz="2800" dirty="0"/>
              <a:t>:</a:t>
            </a:r>
            <a:r>
              <a:rPr lang="en-US" sz="2800" b="1" dirty="0"/>
              <a:t> </a:t>
            </a:r>
            <a:r>
              <a:rPr lang="en-US" sz="2800" b="1" i="1" dirty="0"/>
              <a:t>m/n </a:t>
            </a:r>
            <a:r>
              <a:rPr lang="en-US" sz="2800" b="1" dirty="0"/>
              <a:t>ln(2)</a:t>
            </a:r>
          </a:p>
          <a:p>
            <a:pPr lvl="1"/>
            <a:r>
              <a:rPr lang="en-US" sz="2400" b="1" dirty="0"/>
              <a:t>In our case:</a:t>
            </a:r>
            <a:r>
              <a:rPr lang="en-US" sz="2400" dirty="0"/>
              <a:t> </a:t>
            </a:r>
            <a:r>
              <a:rPr lang="zh-CN" altLang="en-US" sz="2400" dirty="0"/>
              <a:t>最优</a:t>
            </a:r>
            <a:r>
              <a:rPr lang="en-US" sz="2400" dirty="0"/>
              <a:t> </a:t>
            </a:r>
            <a:r>
              <a:rPr lang="en-US" sz="2400" b="1" dirty="0"/>
              <a:t>k =</a:t>
            </a:r>
            <a:r>
              <a:rPr lang="en-US" sz="2400" dirty="0"/>
              <a:t> </a:t>
            </a:r>
            <a:r>
              <a:rPr lang="en-US" sz="2400" b="1" dirty="0"/>
              <a:t>8 ln(2) = 5.54 ≈ 6</a:t>
            </a:r>
          </a:p>
          <a:p>
            <a:pPr lvl="2"/>
            <a:r>
              <a:rPr lang="zh-CN" altLang="en-US" sz="2000" b="1" dirty="0">
                <a:ea typeface="ＭＳ Ｐゴシック" pitchFamily="34" charset="-128"/>
                <a:cs typeface="ＭＳ Ｐゴシック" pitchFamily="34" charset="-128"/>
              </a:rPr>
              <a:t>误差</a:t>
            </a:r>
            <a:r>
              <a:rPr lang="en-US" sz="2000" b="1" dirty="0">
                <a:ea typeface="ＭＳ Ｐゴシック" pitchFamily="34" charset="-128"/>
                <a:cs typeface="ＭＳ Ｐゴシック" pitchFamily="34" charset="-128"/>
              </a:rPr>
              <a:t> = 6</a:t>
            </a:r>
            <a:r>
              <a:rPr lang="en-US" sz="2000" dirty="0">
                <a:ea typeface="ＭＳ Ｐゴシック" pitchFamily="34" charset="-128"/>
                <a:cs typeface="ＭＳ Ｐゴシック" pitchFamily="34" charset="-128"/>
              </a:rPr>
              <a:t>: (1 – e</a:t>
            </a:r>
            <a:r>
              <a:rPr lang="en-US" sz="2000" baseline="30000" dirty="0">
                <a:ea typeface="ＭＳ Ｐゴシック" pitchFamily="34" charset="-128"/>
                <a:cs typeface="ＭＳ Ｐゴシック" pitchFamily="34" charset="-128"/>
              </a:rPr>
              <a:t>-1/6</a:t>
            </a:r>
            <a:r>
              <a:rPr lang="en-US" sz="2000" dirty="0">
                <a:ea typeface="ＭＳ Ｐゴシック" pitchFamily="34" charset="-128"/>
                <a:cs typeface="ＭＳ Ｐゴシック" pitchFamily="34" charset="-128"/>
              </a:rPr>
              <a:t>)</a:t>
            </a:r>
            <a:r>
              <a:rPr lang="en-US" sz="2000" baseline="30000" dirty="0">
                <a:ea typeface="ＭＳ Ｐゴシック" pitchFamily="34" charset="-128"/>
                <a:cs typeface="ＭＳ Ｐゴシック" pitchFamily="34" charset="-128"/>
              </a:rPr>
              <a:t>2</a:t>
            </a:r>
            <a:r>
              <a:rPr lang="en-US" sz="2000" dirty="0">
                <a:ea typeface="ＭＳ Ｐゴシック" pitchFamily="34" charset="-128"/>
                <a:cs typeface="ＭＳ Ｐゴシック" pitchFamily="34" charset="-128"/>
              </a:rPr>
              <a:t> = </a:t>
            </a:r>
            <a:r>
              <a:rPr lang="en-US" sz="2000" b="1" dirty="0">
                <a:ea typeface="ＭＳ Ｐゴシック" pitchFamily="34" charset="-128"/>
                <a:cs typeface="ＭＳ Ｐゴシック" pitchFamily="34" charset="-128"/>
              </a:rPr>
              <a:t>0.0235</a:t>
            </a:r>
          </a:p>
          <a:p>
            <a:r>
              <a:rPr lang="zh-CN" altLang="en-US" dirty="0">
                <a:solidFill>
                  <a:srgbClr val="000000"/>
                </a:solidFill>
              </a:rPr>
              <a:t>假设要求误差概率不超过</a:t>
            </a:r>
            <a:r>
              <a:rPr lang="en-US" altLang="zh-CN" dirty="0">
                <a:solidFill>
                  <a:srgbClr val="000000"/>
                </a:solidFill>
              </a:rPr>
              <a:t>0.1%</a:t>
            </a:r>
            <a:r>
              <a:rPr lang="zh-CN" altLang="en-US" dirty="0">
                <a:solidFill>
                  <a:srgbClr val="000000"/>
                </a:solidFill>
              </a:rPr>
              <a:t>，那么我们需要设</a:t>
            </a:r>
            <a:r>
              <a:rPr lang="en-US" altLang="zh-CN" dirty="0">
                <a:solidFill>
                  <a:srgbClr val="00B050"/>
                </a:solidFill>
              </a:rPr>
              <a:t>m=14.4</a:t>
            </a:r>
            <a:r>
              <a:rPr lang="zh-CN" altLang="en-US" dirty="0">
                <a:solidFill>
                  <a:srgbClr val="00B050"/>
                </a:solidFill>
              </a:rPr>
              <a:t>*</a:t>
            </a:r>
            <a:r>
              <a:rPr lang="en-US" altLang="zh-CN" dirty="0">
                <a:solidFill>
                  <a:srgbClr val="00B050"/>
                </a:solidFill>
              </a:rPr>
              <a:t>n</a:t>
            </a:r>
            <a:r>
              <a:rPr lang="zh-CN" altLang="en-US" dirty="0">
                <a:solidFill>
                  <a:srgbClr val="000000"/>
                </a:solidFill>
              </a:rPr>
              <a:t>，即每个元素需要</a:t>
            </a:r>
            <a:r>
              <a:rPr lang="en-US" altLang="zh-CN" dirty="0">
                <a:solidFill>
                  <a:srgbClr val="000000"/>
                </a:solidFill>
              </a:rPr>
              <a:t>15</a:t>
            </a:r>
            <a:r>
              <a:rPr lang="zh-CN" altLang="en-US" dirty="0">
                <a:solidFill>
                  <a:srgbClr val="000000"/>
                </a:solidFill>
              </a:rPr>
              <a:t>个比特</a:t>
            </a:r>
            <a:endParaRPr lang="en-US" altLang="zh-CN" dirty="0">
              <a:solidFill>
                <a:srgbClr val="000000"/>
              </a:solidFill>
            </a:endParaRPr>
          </a:p>
          <a:p>
            <a:endParaRPr lang="en-US" sz="26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5004047" y="836712"/>
            <a:ext cx="4011545" cy="3615154"/>
            <a:chOff x="5132455" y="1219200"/>
            <a:chExt cx="4011545" cy="361515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81600" y="1219200"/>
              <a:ext cx="3962400" cy="35664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5867400" y="4495800"/>
              <a:ext cx="29562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pitchFamily="34" charset="0"/>
                  <a:ea typeface="宋体" panose="02010600030101010101" pitchFamily="2" charset="-122"/>
                  <a:cs typeface="Arial" pitchFamily="34" charset="0"/>
                </a:rPr>
                <a:t>Number of hash functions, </a:t>
              </a:r>
              <a:r>
                <a:rPr kumimoji="0" 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pitchFamily="34" charset="0"/>
                  <a:ea typeface="宋体" panose="02010600030101010101" pitchFamily="2" charset="-122"/>
                  <a:cs typeface="Arial" pitchFamily="34" charset="0"/>
                </a:rPr>
                <a:t>k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4530527" y="3162466"/>
              <a:ext cx="15424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pitchFamily="34" charset="0"/>
                  <a:ea typeface="宋体" panose="02010600030101010101" pitchFamily="2" charset="-122"/>
                  <a:cs typeface="Arial" pitchFamily="34" charset="0"/>
                </a:rPr>
                <a:t>False positive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4DA5AEB-5BC9-794D-9FFF-E5673A6C78DD}"/>
                  </a:ext>
                </a:extLst>
              </p:cNvPr>
              <p:cNvSpPr txBox="1"/>
              <p:nvPr/>
            </p:nvSpPr>
            <p:spPr>
              <a:xfrm>
                <a:off x="770601" y="1390435"/>
                <a:ext cx="4572000" cy="725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冲突概率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TW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TW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f>
                                  <m:fPr>
                                    <m:type m:val="skw"/>
                                    <m:ctrlPr>
                                      <a:rPr lang="en-US" altLang="zh-TW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𝑘𝑛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4DA5AEB-5BC9-794D-9FFF-E5673A6C7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01" y="1390435"/>
                <a:ext cx="4572000" cy="725648"/>
              </a:xfrm>
              <a:prstGeom prst="rect">
                <a:avLst/>
              </a:prstGeom>
              <a:blipFill>
                <a:blip r:embed="rId3"/>
                <a:stretch>
                  <a:fillRect l="-1939" t="-43103" b="-5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32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78256-04CD-A848-8057-C7D3866A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Bloom</a:t>
            </a:r>
            <a:r>
              <a:rPr lang="zh-CN" altLang="en-US" dirty="0"/>
              <a:t> </a:t>
            </a:r>
            <a:r>
              <a:rPr lang="en-US" altLang="zh-CN" dirty="0"/>
              <a:t>Filter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8855C6-2DB6-8A45-A29C-8F87470C1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A Bloom filters is like a hash table,</a:t>
            </a:r>
            <a:r>
              <a:rPr lang="zh-CN" altLang="en-US" dirty="0"/>
              <a:t> </a:t>
            </a:r>
            <a:r>
              <a:rPr lang="en-US" altLang="zh-TW" dirty="0"/>
              <a:t>and simply uses one bit to keep track whether an item hashed to the location.</a:t>
            </a:r>
          </a:p>
          <a:p>
            <a:r>
              <a:rPr lang="en-US" altLang="zh-TW" dirty="0"/>
              <a:t>If k=1, it</a:t>
            </a:r>
            <a:r>
              <a:rPr lang="en-US" altLang="zh-TW" dirty="0">
                <a:latin typeface="Times New Roman" panose="02020603050405020304" pitchFamily="18" charset="0"/>
              </a:rPr>
              <a:t>’</a:t>
            </a:r>
            <a:r>
              <a:rPr lang="en-US" altLang="zh-TW" dirty="0"/>
              <a:t>s equivalent to a hashing based fingerprint system.</a:t>
            </a:r>
          </a:p>
          <a:p>
            <a:r>
              <a:rPr lang="en-US" altLang="zh-TW" dirty="0"/>
              <a:t>If </a:t>
            </a:r>
            <a:r>
              <a:rPr lang="en-US" altLang="zh-TW" dirty="0">
                <a:solidFill>
                  <a:srgbClr val="00B050"/>
                </a:solidFill>
              </a:rPr>
              <a:t>m=</a:t>
            </a:r>
            <a:r>
              <a:rPr lang="en-US" altLang="zh-TW" dirty="0" err="1">
                <a:solidFill>
                  <a:srgbClr val="00B050"/>
                </a:solidFill>
              </a:rPr>
              <a:t>cn</a:t>
            </a:r>
            <a:r>
              <a:rPr lang="en-US" altLang="zh-TW" dirty="0">
                <a:solidFill>
                  <a:srgbClr val="00B050"/>
                </a:solidFill>
              </a:rPr>
              <a:t> </a:t>
            </a:r>
            <a:r>
              <a:rPr lang="en-US" altLang="zh-TW" dirty="0"/>
              <a:t>for small constant c,</a:t>
            </a:r>
            <a:r>
              <a:rPr lang="zh-CN" altLang="en-US" dirty="0"/>
              <a:t> </a:t>
            </a:r>
            <a:r>
              <a:rPr lang="en-US" altLang="zh-TW" dirty="0"/>
              <a:t>such as c=8 ,then k=5 or 6,</a:t>
            </a:r>
            <a:r>
              <a:rPr lang="zh-CN" altLang="en-US" dirty="0"/>
              <a:t> </a:t>
            </a:r>
            <a:r>
              <a:rPr lang="en-US" altLang="zh-TW" dirty="0"/>
              <a:t>the false positive probability is just over 2% .</a:t>
            </a:r>
          </a:p>
          <a:p>
            <a:r>
              <a:rPr lang="en-US" altLang="zh-TW" dirty="0"/>
              <a:t>It</a:t>
            </a:r>
            <a:r>
              <a:rPr lang="en-US" altLang="zh-TW" dirty="0">
                <a:latin typeface="Times New Roman" panose="02020603050405020304" pitchFamily="18" charset="0"/>
              </a:rPr>
              <a:t>’</a:t>
            </a:r>
            <a:r>
              <a:rPr lang="en-US" altLang="zh-TW" dirty="0"/>
              <a:t>s interesting that when k is optimal </a:t>
            </a:r>
            <a:r>
              <a:rPr lang="en-US" altLang="zh-TW" dirty="0">
                <a:solidFill>
                  <a:srgbClr val="00B050"/>
                </a:solidFill>
              </a:rPr>
              <a:t>k=ln(2)*(m/n)</a:t>
            </a:r>
          </a:p>
          <a:p>
            <a:r>
              <a:rPr lang="en-US" altLang="zh-TW" dirty="0"/>
              <a:t>An optimized Bloom filters looks like a random bit-string </a:t>
            </a:r>
          </a:p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98903C-C641-C54B-9483-CBBE2A59A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B088F6-77F6-7A4E-B97F-0227D857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9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8714C-2A9C-1C4B-9B40-5AF26EB6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布隆过滤器究竟有什么优势呢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DD960A-2284-DB48-BB7A-B546D6594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68813"/>
          </a:xfrm>
        </p:spPr>
        <p:txBody>
          <a:bodyPr>
            <a:normAutofit/>
          </a:bodyPr>
          <a:lstStyle/>
          <a:p>
            <a:r>
              <a:rPr lang="en-US" dirty="0" err="1"/>
              <a:t>相比普通</a:t>
            </a:r>
            <a:r>
              <a:rPr lang="en-US" altLang="zh-CN" dirty="0" err="1"/>
              <a:t>Hash</a:t>
            </a:r>
            <a:r>
              <a:rPr lang="zh-CN" altLang="en-US" dirty="0"/>
              <a:t>表的优势</a:t>
            </a:r>
            <a:endParaRPr lang="en-US" altLang="zh-CN" dirty="0"/>
          </a:p>
          <a:p>
            <a:pPr lvl="1"/>
            <a:r>
              <a:rPr lang="zh-CN" altLang="en-US" dirty="0"/>
              <a:t>但</a:t>
            </a:r>
            <a:r>
              <a:rPr lang="en-US" altLang="zh-CN" dirty="0"/>
              <a:t>hash</a:t>
            </a:r>
            <a:r>
              <a:rPr lang="zh-CN" altLang="en-US" dirty="0"/>
              <a:t>表本质上是指针数组，现在每个指针占</a:t>
            </a:r>
            <a:r>
              <a:rPr lang="en-US" altLang="zh-CN" dirty="0"/>
              <a:t>64bit</a:t>
            </a:r>
            <a:r>
              <a:rPr lang="zh-CN" altLang="en-US" dirty="0"/>
              <a:t>，存储</a:t>
            </a:r>
            <a:r>
              <a:rPr lang="en-US" altLang="zh-CN" dirty="0"/>
              <a:t>n</a:t>
            </a:r>
            <a:r>
              <a:rPr lang="zh-CN" altLang="en-US" dirty="0"/>
              <a:t>个元素，约需要 </a:t>
            </a:r>
            <a:r>
              <a:rPr lang="en-US" altLang="zh-CN" dirty="0">
                <a:solidFill>
                  <a:srgbClr val="00B050"/>
                </a:solidFill>
              </a:rPr>
              <a:t>80n</a:t>
            </a:r>
            <a:r>
              <a:rPr lang="zh-CN" altLang="en-US" dirty="0"/>
              <a:t> </a:t>
            </a:r>
            <a:r>
              <a:rPr lang="en-US" altLang="zh-CN" dirty="0"/>
              <a:t>bits</a:t>
            </a:r>
          </a:p>
          <a:p>
            <a:pPr lvl="1"/>
            <a:r>
              <a:rPr lang="en-US" altLang="zh-CN" dirty="0"/>
              <a:t>Bloom</a:t>
            </a:r>
            <a:r>
              <a:rPr lang="zh-CN" altLang="en-US" dirty="0"/>
              <a:t> </a:t>
            </a:r>
            <a:r>
              <a:rPr lang="en-US" altLang="zh-CN" dirty="0"/>
              <a:t>filter</a:t>
            </a:r>
            <a:r>
              <a:rPr lang="zh-CN" altLang="en-US" dirty="0"/>
              <a:t> 在允许误报</a:t>
            </a:r>
            <a:r>
              <a:rPr lang="en-US" altLang="zh-CN" dirty="0"/>
              <a:t>1%</a:t>
            </a:r>
            <a:r>
              <a:rPr lang="zh-CN" altLang="en-US" dirty="0"/>
              <a:t>的错误了的话，</a:t>
            </a:r>
            <a:r>
              <a:rPr lang="en-US" altLang="zh-CN" dirty="0">
                <a:solidFill>
                  <a:srgbClr val="00B050"/>
                </a:solidFill>
              </a:rPr>
              <a:t>m</a:t>
            </a:r>
            <a:r>
              <a:rPr lang="zh-CN" altLang="en-US" dirty="0"/>
              <a:t>约等于</a:t>
            </a:r>
            <a:r>
              <a:rPr lang="en-US" altLang="zh-CN" dirty="0">
                <a:solidFill>
                  <a:srgbClr val="00B050"/>
                </a:solidFill>
              </a:rPr>
              <a:t>10n</a:t>
            </a:r>
            <a:r>
              <a:rPr lang="zh-CN" altLang="en-US" dirty="0">
                <a:solidFill>
                  <a:srgbClr val="00B050"/>
                </a:solidFill>
              </a:rPr>
              <a:t>，节省存储空间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dirty="0" err="1"/>
              <a:t>自带隐私保护功能</a:t>
            </a:r>
            <a:endParaRPr lang="en-US" dirty="0"/>
          </a:p>
          <a:p>
            <a:pPr lvl="1"/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全部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存储但是不存储数据本身，适合有保密要求的场景</a:t>
            </a:r>
            <a:endParaRPr lang="en-US" altLang="zh-CN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zh-CN" altLang="en-US" dirty="0"/>
              <a:t>常数插入和查询时间</a:t>
            </a:r>
          </a:p>
          <a:p>
            <a:pPr lvl="1"/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插入和查询时间复杂度都是 </a:t>
            </a:r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O(k), 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不会随着元素增加而增加，远超一般算法。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530032-632F-B14B-A58D-A34D3A1E5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5DE3C2-2B77-5840-8148-4987010D5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41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D9FE8-1759-B947-937B-53DDCE5C4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6903"/>
          </a:xfrm>
        </p:spPr>
        <p:txBody>
          <a:bodyPr/>
          <a:lstStyle/>
          <a:p>
            <a:r>
              <a:rPr lang="en-US" altLang="zh-CN" dirty="0"/>
              <a:t>Recap</a:t>
            </a:r>
            <a:endParaRPr 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045C0DC-743F-A545-B5DC-ABFC0C021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8932"/>
            <a:ext cx="8236570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Multiplicative</a:t>
            </a:r>
            <a:r>
              <a:rPr lang="zh-CN" altLang="en-US" dirty="0"/>
              <a:t> </a:t>
            </a:r>
            <a:r>
              <a:rPr lang="en-US" altLang="zh-CN" dirty="0"/>
              <a:t>Hashing: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h(𝑥) = (𝑎𝑥 ) mod 𝑝 mod 𝑚</a:t>
            </a:r>
            <a:r>
              <a:rPr lang="en-US" altLang="zh-CN" dirty="0"/>
              <a:t> (for 𝑎 ≠ 0 and prime 𝑝) </a:t>
            </a:r>
          </a:p>
          <a:p>
            <a:r>
              <a:rPr lang="en-US" altLang="zh-CN" dirty="0"/>
              <a:t>Linear hashing: 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h(𝑥) = (𝑎𝑥 + 𝑏) mod 𝑝 mod 𝑚</a:t>
            </a:r>
            <a:r>
              <a:rPr lang="en-US" altLang="zh-CN" sz="2000" dirty="0"/>
              <a:t> </a:t>
            </a:r>
            <a:r>
              <a:rPr lang="en-US" altLang="zh-CN" dirty="0"/>
              <a:t>(for 𝑎 ≠ 0 and prime 𝑝) </a:t>
            </a:r>
          </a:p>
          <a:p>
            <a:r>
              <a:rPr lang="en-US" altLang="zh-CN" dirty="0"/>
              <a:t>−Polynomial:</a:t>
            </a:r>
          </a:p>
          <a:p>
            <a:pPr lvl="1"/>
            <a:r>
              <a:rPr lang="en-US" altLang="zh-CN" sz="2800" dirty="0"/>
              <a:t>𝑥= 𝑐</a:t>
            </a:r>
            <a:r>
              <a:rPr lang="en-US" altLang="zh-CN" sz="2800" baseline="-25000" dirty="0"/>
              <a:t>0</a:t>
            </a:r>
            <a:r>
              <a:rPr lang="en-US" altLang="zh-CN" sz="2800" dirty="0"/>
              <a:t>,𝑐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,𝑐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,𝑐</a:t>
            </a:r>
            <a:r>
              <a:rPr lang="en-US" altLang="zh-CN" sz="2800" baseline="-25000" dirty="0"/>
              <a:t>3</a:t>
            </a:r>
            <a:r>
              <a:rPr lang="en-US" altLang="zh-CN" sz="2800" dirty="0"/>
              <a:t>,...,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h(𝑥) =(𝑐</a:t>
            </a:r>
            <a:r>
              <a:rPr lang="en-US" altLang="zh-CN" baseline="-25000" dirty="0">
                <a:solidFill>
                  <a:srgbClr val="00B050"/>
                </a:solidFill>
              </a:rPr>
              <a:t>0</a:t>
            </a:r>
            <a:r>
              <a:rPr lang="en-US" altLang="zh-CN" dirty="0">
                <a:solidFill>
                  <a:srgbClr val="00B050"/>
                </a:solidFill>
              </a:rPr>
              <a:t>+𝑐</a:t>
            </a:r>
            <a:r>
              <a:rPr lang="en-US" altLang="zh-CN" baseline="-25000" dirty="0">
                <a:solidFill>
                  <a:srgbClr val="00B050"/>
                </a:solidFill>
              </a:rPr>
              <a:t>1</a:t>
            </a:r>
            <a:r>
              <a:rPr lang="en-US" altLang="zh-CN" dirty="0">
                <a:solidFill>
                  <a:srgbClr val="00B050"/>
                </a:solidFill>
              </a:rPr>
              <a:t>𝑝+𝑐</a:t>
            </a:r>
            <a:r>
              <a:rPr lang="en-US" altLang="zh-CN" baseline="-25000" dirty="0">
                <a:solidFill>
                  <a:srgbClr val="00B050"/>
                </a:solidFill>
              </a:rPr>
              <a:t>2</a:t>
            </a:r>
            <a:r>
              <a:rPr lang="en-US" altLang="zh-CN" dirty="0">
                <a:solidFill>
                  <a:srgbClr val="00B050"/>
                </a:solidFill>
              </a:rPr>
              <a:t>𝑝</a:t>
            </a:r>
            <a:r>
              <a:rPr lang="en-US" altLang="zh-CN" baseline="30000" dirty="0">
                <a:solidFill>
                  <a:srgbClr val="00B050"/>
                </a:solidFill>
              </a:rPr>
              <a:t>2</a:t>
            </a:r>
            <a:r>
              <a:rPr lang="en-US" altLang="zh-CN" dirty="0">
                <a:solidFill>
                  <a:srgbClr val="00B050"/>
                </a:solidFill>
              </a:rPr>
              <a:t>+𝑐</a:t>
            </a:r>
            <a:r>
              <a:rPr lang="en-US" altLang="zh-CN" baseline="-25000" dirty="0">
                <a:solidFill>
                  <a:srgbClr val="00B050"/>
                </a:solidFill>
              </a:rPr>
              <a:t>3</a:t>
            </a:r>
            <a:r>
              <a:rPr lang="en-US" altLang="zh-CN" dirty="0">
                <a:solidFill>
                  <a:srgbClr val="00B050"/>
                </a:solidFill>
              </a:rPr>
              <a:t>𝑝</a:t>
            </a:r>
            <a:r>
              <a:rPr lang="en-US" altLang="zh-CN" baseline="30000" dirty="0">
                <a:solidFill>
                  <a:srgbClr val="00B050"/>
                </a:solidFill>
              </a:rPr>
              <a:t>3</a:t>
            </a:r>
            <a:r>
              <a:rPr lang="en-US" altLang="zh-CN" dirty="0">
                <a:solidFill>
                  <a:srgbClr val="00B050"/>
                </a:solidFill>
              </a:rPr>
              <a:t>+⋯)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mod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𝑚 </a:t>
            </a:r>
          </a:p>
          <a:p>
            <a:r>
              <a:rPr lang="en-US" altLang="zh-CN" dirty="0"/>
              <a:t>− Universal hashing: 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h</a:t>
            </a:r>
            <a:r>
              <a:rPr lang="en-US" altLang="zh-CN" baseline="-25000" dirty="0">
                <a:solidFill>
                  <a:srgbClr val="00B050"/>
                </a:solidFill>
              </a:rPr>
              <a:t>𝑎,𝑏</a:t>
            </a:r>
            <a:r>
              <a:rPr lang="en-US" altLang="zh-CN" dirty="0">
                <a:solidFill>
                  <a:srgbClr val="00B050"/>
                </a:solidFill>
              </a:rPr>
              <a:t>(𝑥) = ((𝑎𝑥 + 𝑏) mod 𝑝) mod 𝑚 </a:t>
            </a:r>
            <a:r>
              <a:rPr lang="en-US" altLang="zh-CN" dirty="0"/>
              <a:t>(where, 𝑎 and 𝑏 are random and 𝑝 is prime) </a:t>
            </a:r>
          </a:p>
          <a:p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0F4CA0-0965-A249-B6BF-343D8D508A3C}"/>
              </a:ext>
            </a:extLst>
          </p:cNvPr>
          <p:cNvSpPr txBox="1"/>
          <p:nvPr/>
        </p:nvSpPr>
        <p:spPr>
          <a:xfrm>
            <a:off x="628650" y="1182029"/>
            <a:ext cx="3118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Popular</a:t>
            </a:r>
            <a:r>
              <a:rPr lang="zh-CN" altLang="en-US" sz="2400" dirty="0"/>
              <a:t> </a:t>
            </a:r>
            <a:r>
              <a:rPr lang="en-US" altLang="zh-CN" sz="2400" dirty="0"/>
              <a:t>Hash</a:t>
            </a:r>
            <a:r>
              <a:rPr lang="zh-CN" altLang="en-US" sz="2400" dirty="0"/>
              <a:t> </a:t>
            </a:r>
            <a:r>
              <a:rPr lang="en-US" altLang="zh-CN" sz="2400" dirty="0"/>
              <a:t>Functions</a:t>
            </a:r>
            <a:endParaRPr lang="en-US" sz="2400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DBE51AE3-92A7-1D45-B037-847FA5508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734B1DD-B388-E741-974E-8BED6E231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2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A6D9EC-45D1-E94B-8C20-E3E61C2B1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Collision</a:t>
            </a:r>
            <a:r>
              <a:rPr lang="zh-CN" altLang="en-US" dirty="0"/>
              <a:t> </a:t>
            </a:r>
            <a:r>
              <a:rPr lang="en-US" altLang="zh-CN" dirty="0"/>
              <a:t>resolution</a:t>
            </a:r>
            <a:endParaRPr 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801E2A3-834E-E34D-A234-49E0F0EE9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8506"/>
            <a:ext cx="7886700" cy="4738457"/>
          </a:xfrm>
        </p:spPr>
        <p:txBody>
          <a:bodyPr/>
          <a:lstStyle/>
          <a:p>
            <a:r>
              <a:rPr lang="en-US" altLang="zh-CN" dirty="0"/>
              <a:t>Separate</a:t>
            </a:r>
            <a:r>
              <a:rPr lang="zh-CN" altLang="en-US" dirty="0"/>
              <a:t> </a:t>
            </a:r>
            <a:r>
              <a:rPr lang="en-US" altLang="zh-CN" dirty="0"/>
              <a:t>Chaining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altLang="zh-CN" dirty="0"/>
              <a:t>Open Addressing – Linear Probing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Open Addressing – Quadratic Probing</a:t>
            </a:r>
          </a:p>
          <a:p>
            <a:endParaRPr lang="en-US" dirty="0"/>
          </a:p>
          <a:p>
            <a:r>
              <a:rPr lang="en-US" altLang="zh-CN" dirty="0"/>
              <a:t>Open Addressing – Double Hashing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7EA831-DF33-EC46-9D9F-97299625A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847" y="1935851"/>
            <a:ext cx="2106032" cy="4449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962E15-CF4B-054E-81F2-941464A07122}"/>
              </a:ext>
            </a:extLst>
          </p:cNvPr>
          <p:cNvSpPr txBox="1"/>
          <p:nvPr/>
        </p:nvSpPr>
        <p:spPr>
          <a:xfrm>
            <a:off x="3577452" y="1900437"/>
            <a:ext cx="1605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effectLst/>
                <a:latin typeface="Times" pitchFamily="2" charset="0"/>
              </a:rPr>
              <a:t>𝑈</a:t>
            </a:r>
            <a:r>
              <a:rPr lang="en-US" altLang="zh-CN" sz="2400" baseline="-25000" dirty="0" err="1">
                <a:solidFill>
                  <a:srgbClr val="000000"/>
                </a:solidFill>
                <a:effectLst/>
                <a:latin typeface="Times" pitchFamily="2" charset="0"/>
              </a:rPr>
              <a:t>sc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Times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Times" pitchFamily="2" charset="0"/>
              </a:rPr>
              <a:t>=1+𝜆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A2E057-DB53-224C-B5FF-C734BF43B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36"/>
          <a:stretch/>
        </p:blipFill>
        <p:spPr>
          <a:xfrm>
            <a:off x="1473511" y="3137520"/>
            <a:ext cx="2342370" cy="5829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4EABDA-700F-D74F-9B65-FF64925BA9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007" t="-1912"/>
          <a:stretch/>
        </p:blipFill>
        <p:spPr>
          <a:xfrm>
            <a:off x="3984584" y="3126369"/>
            <a:ext cx="2397286" cy="5941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04069C-0FF2-D140-845F-03899367B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540" y="5545637"/>
            <a:ext cx="2661341" cy="8431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37054A-3EF4-3D4A-93DA-EB6367363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4005" y="5679789"/>
            <a:ext cx="2098735" cy="742236"/>
          </a:xfrm>
          <a:prstGeom prst="rect">
            <a:avLst/>
          </a:prstGeom>
        </p:spPr>
      </p:pic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4BD27737-5B4F-354F-A3C2-F2521C2DA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7571C73A-01A5-974F-8DF2-C51C24DB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449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56726-6110-8442-B309-57A99F66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61869"/>
          </a:xfrm>
        </p:spPr>
        <p:txBody>
          <a:bodyPr/>
          <a:lstStyle/>
          <a:p>
            <a:r>
              <a:rPr lang="en-US" altLang="zh-CN" dirty="0"/>
              <a:t>Universal Hashing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42F551-6019-C342-82FE-630BAA424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6995"/>
            <a:ext cx="8102755" cy="472730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Definition: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A randomized algorithm H for constructing hash functions h : U → {0, . . . , m − 1} is universal if for all x ̸= y in U, we have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An equivalent way of looking at this. First, count the number of hash functions in H that cause </a:t>
            </a:r>
            <a:r>
              <a:rPr lang="en-US" altLang="zh-CN" dirty="0">
                <a:solidFill>
                  <a:srgbClr val="00B050"/>
                </a:solidFill>
              </a:rPr>
              <a:t>a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00B050"/>
                </a:solidFill>
              </a:rPr>
              <a:t>b</a:t>
            </a:r>
            <a:r>
              <a:rPr lang="en-US" altLang="zh-CN" dirty="0"/>
              <a:t> to collide. This is</a:t>
            </a:r>
          </a:p>
          <a:p>
            <a:endParaRPr lang="en-US" altLang="zh-CN" dirty="0"/>
          </a:p>
          <a:p>
            <a:r>
              <a:rPr lang="en-US" altLang="zh-CN" dirty="0"/>
              <a:t>Divide this number by |H|, the number of hash functions. This is the probability on the left hand side.</a:t>
            </a:r>
            <a:r>
              <a:rPr lang="zh-CN" altLang="en-US" dirty="0"/>
              <a:t> </a:t>
            </a:r>
            <a:r>
              <a:rPr lang="en-US" altLang="zh-CN" dirty="0"/>
              <a:t>So, to show universality you want</a:t>
            </a: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BF349D-2EEC-C643-A5CE-12C56ED4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431" y="2489800"/>
            <a:ext cx="3331374" cy="6215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0886440-D04F-7B40-8C75-03E29C522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573" y="4155471"/>
            <a:ext cx="2901968" cy="5046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B74336-AE68-0645-BF27-69FA6C90F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573" y="5906348"/>
            <a:ext cx="3532153" cy="750930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D2CF7256-D52D-BE40-B973-90167BE2E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2D158F4-E135-8944-A1BB-7F19AB3D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833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4326C-83C3-3C48-8E3B-EC1EA775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94601"/>
          </a:xfrm>
        </p:spPr>
        <p:txBody>
          <a:bodyPr/>
          <a:lstStyle/>
          <a:p>
            <a:r>
              <a:rPr lang="en-US" altLang="zh-CN" dirty="0"/>
              <a:t>Rehashing – Amortized Analysis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2A4AB8-2D84-8A4E-985A-889F3C3B5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5448552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Theorem: </a:t>
            </a:r>
            <a:r>
              <a:rPr lang="en-US" altLang="zh-CN" dirty="0"/>
              <a:t>Assuming that individual hashing operations take O(1) time each, if we start with an empty hash table, the </a:t>
            </a:r>
            <a:r>
              <a:rPr lang="en-US" altLang="zh-CN" dirty="0">
                <a:solidFill>
                  <a:srgbClr val="00B050"/>
                </a:solidFill>
              </a:rPr>
              <a:t>amortized complexity </a:t>
            </a:r>
            <a:r>
              <a:rPr lang="en-US" altLang="zh-CN" dirty="0"/>
              <a:t>of hashing using the above rehashing method with minimum and maximum load factors of </a:t>
            </a:r>
            <a:r>
              <a:rPr lang="el-GR" altLang="zh-CN" dirty="0"/>
              <a:t>λ</a:t>
            </a:r>
            <a:r>
              <a:rPr lang="en-US" altLang="zh-CN" baseline="-25000" dirty="0"/>
              <a:t>min</a:t>
            </a:r>
            <a:r>
              <a:rPr lang="en-US" altLang="zh-CN" dirty="0"/>
              <a:t> and </a:t>
            </a:r>
            <a:r>
              <a:rPr lang="el-GR" altLang="zh-CN" dirty="0"/>
              <a:t>λ</a:t>
            </a:r>
            <a:r>
              <a:rPr lang="en-US" altLang="zh-CN" baseline="-25000" dirty="0"/>
              <a:t>max</a:t>
            </a:r>
            <a:r>
              <a:rPr lang="en-US" altLang="zh-CN" dirty="0"/>
              <a:t>, respectively, is </a:t>
            </a:r>
            <a:r>
              <a:rPr lang="en-US" altLang="zh-CN" dirty="0">
                <a:solidFill>
                  <a:srgbClr val="00B050"/>
                </a:solidFill>
              </a:rPr>
              <a:t>at most 1 + 2</a:t>
            </a:r>
            <a:r>
              <a:rPr lang="el-GR" altLang="zh-CN" dirty="0">
                <a:solidFill>
                  <a:srgbClr val="00B050"/>
                </a:solidFill>
              </a:rPr>
              <a:t>λ</a:t>
            </a:r>
            <a:r>
              <a:rPr lang="en-US" altLang="zh-CN" baseline="-25000" dirty="0">
                <a:solidFill>
                  <a:srgbClr val="00B050"/>
                </a:solidFill>
              </a:rPr>
              <a:t>max</a:t>
            </a:r>
            <a:r>
              <a:rPr lang="en-US" altLang="zh-CN" dirty="0">
                <a:solidFill>
                  <a:srgbClr val="00B050"/>
                </a:solidFill>
              </a:rPr>
              <a:t>/(</a:t>
            </a:r>
            <a:r>
              <a:rPr lang="el-GR" altLang="zh-CN" dirty="0">
                <a:solidFill>
                  <a:srgbClr val="00B050"/>
                </a:solidFill>
              </a:rPr>
              <a:t>λ</a:t>
            </a:r>
            <a:r>
              <a:rPr lang="en-US" altLang="zh-CN" baseline="-25000" dirty="0">
                <a:solidFill>
                  <a:srgbClr val="00B050"/>
                </a:solidFill>
              </a:rPr>
              <a:t>max </a:t>
            </a:r>
            <a:r>
              <a:rPr lang="en-US" altLang="zh-CN" dirty="0">
                <a:solidFill>
                  <a:srgbClr val="00B050"/>
                </a:solidFill>
              </a:rPr>
              <a:t>− </a:t>
            </a:r>
            <a:r>
              <a:rPr lang="el-GR" altLang="zh-CN" dirty="0">
                <a:solidFill>
                  <a:srgbClr val="00B050"/>
                </a:solidFill>
              </a:rPr>
              <a:t>λ</a:t>
            </a:r>
            <a:r>
              <a:rPr lang="en-US" altLang="zh-CN" baseline="-25000" dirty="0">
                <a:solidFill>
                  <a:srgbClr val="00B050"/>
                </a:solidFill>
              </a:rPr>
              <a:t>min</a:t>
            </a:r>
            <a:r>
              <a:rPr lang="en-US" altLang="zh-CN" dirty="0">
                <a:solidFill>
                  <a:srgbClr val="00B050"/>
                </a:solidFill>
              </a:rPr>
              <a:t>).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Proof:</a:t>
            </a:r>
            <a:r>
              <a:rPr lang="en-US" altLang="zh-CN" dirty="0"/>
              <a:t> 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Suppose that our most recent insertion has triggered rehashing. This implies that the current table contains roughly </a:t>
            </a:r>
            <a:r>
              <a:rPr lang="en-US" altLang="zh-CN" dirty="0">
                <a:solidFill>
                  <a:srgbClr val="00B050"/>
                </a:solidFill>
              </a:rPr>
              <a:t>n ≈ </a:t>
            </a:r>
            <a:r>
              <a:rPr lang="el-GR" altLang="zh-CN" dirty="0">
                <a:solidFill>
                  <a:srgbClr val="00B050"/>
                </a:solidFill>
              </a:rPr>
              <a:t>λ</a:t>
            </a:r>
            <a:r>
              <a:rPr lang="en-US" altLang="zh-CN" baseline="-25000" dirty="0">
                <a:solidFill>
                  <a:srgbClr val="00B050"/>
                </a:solidFill>
              </a:rPr>
              <a:t>max</a:t>
            </a:r>
            <a:r>
              <a:rPr lang="en-US" altLang="zh-CN" dirty="0">
                <a:solidFill>
                  <a:srgbClr val="00B050"/>
                </a:solidFill>
              </a:rPr>
              <a:t> m </a:t>
            </a:r>
            <a:r>
              <a:rPr lang="en-US" altLang="zh-CN" dirty="0"/>
              <a:t>entries.</a:t>
            </a:r>
          </a:p>
          <a:p>
            <a:r>
              <a:rPr lang="en-US" altLang="zh-CN" dirty="0"/>
              <a:t>The last time the table was rehashed, the table contained </a:t>
            </a:r>
            <a:r>
              <a:rPr lang="en-US" altLang="zh-CN" dirty="0">
                <a:solidFill>
                  <a:srgbClr val="00B050"/>
                </a:solidFill>
              </a:rPr>
              <a:t>n′ = </a:t>
            </a:r>
            <a:r>
              <a:rPr lang="el-GR" altLang="zh-CN" dirty="0">
                <a:solidFill>
                  <a:srgbClr val="00B050"/>
                </a:solidFill>
              </a:rPr>
              <a:t>λ</a:t>
            </a:r>
            <a:r>
              <a:rPr lang="el-GR" altLang="zh-CN" baseline="-25000" dirty="0">
                <a:solidFill>
                  <a:srgbClr val="00B050"/>
                </a:solidFill>
              </a:rPr>
              <a:t>0</a:t>
            </a:r>
            <a:r>
              <a:rPr lang="en-US" altLang="zh-CN" dirty="0">
                <a:solidFill>
                  <a:srgbClr val="00B050"/>
                </a:solidFill>
              </a:rPr>
              <a:t>m </a:t>
            </a:r>
            <a:r>
              <a:rPr lang="en-US" altLang="zh-CN" dirty="0"/>
              <a:t>entries.</a:t>
            </a:r>
          </a:p>
          <a:p>
            <a:endParaRPr lang="en-US" altLang="zh-CN" dirty="0"/>
          </a:p>
          <a:p>
            <a:endParaRPr lang="en-US" altLang="zh-CN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A17B81-6AD6-4A4C-95D4-A87BBCA6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AFA7A0-8220-0A4C-A3E4-3057CF3D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27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391BC8-F25E-D842-A875-648E7EC06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167" y="385674"/>
            <a:ext cx="8289318" cy="1325563"/>
          </a:xfrm>
        </p:spPr>
        <p:txBody>
          <a:bodyPr/>
          <a:lstStyle/>
          <a:p>
            <a:r>
              <a:rPr lang="en-US" altLang="zh-CN" dirty="0"/>
              <a:t>Hash</a:t>
            </a:r>
            <a:r>
              <a:rPr lang="zh-CN" altLang="en-US" dirty="0"/>
              <a:t> </a:t>
            </a:r>
            <a:r>
              <a:rPr lang="en-US" altLang="zh-CN" dirty="0"/>
              <a:t>Functions:</a:t>
            </a:r>
            <a:r>
              <a:rPr lang="zh-CN" altLang="en-US" dirty="0"/>
              <a:t> </a:t>
            </a:r>
            <a:r>
              <a:rPr lang="en-US" altLang="zh-CN" dirty="0"/>
              <a:t>Desired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9F853F-B9BC-3141-B981-336CB045F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70384"/>
          </a:xfrm>
        </p:spPr>
        <p:txBody>
          <a:bodyPr>
            <a:normAutofit/>
          </a:bodyPr>
          <a:lstStyle/>
          <a:p>
            <a:r>
              <a:rPr lang="en-US" altLang="zh-CN" dirty="0"/>
              <a:t>A good hash function </a:t>
            </a:r>
            <a:r>
              <a:rPr lang="en-US" altLang="zh-CN" dirty="0">
                <a:solidFill>
                  <a:srgbClr val="00B050"/>
                </a:solidFill>
              </a:rPr>
              <a:t>h()</a:t>
            </a:r>
            <a:r>
              <a:rPr lang="en-US" altLang="zh-CN" dirty="0"/>
              <a:t> should:</a:t>
            </a:r>
            <a:br>
              <a:rPr lang="en-US" altLang="zh-CN" dirty="0"/>
            </a:br>
            <a:r>
              <a:rPr lang="en-US" altLang="zh-CN" dirty="0"/>
              <a:t>− Should be efficiently computable (constant time) − Should produce few collisions </a:t>
            </a:r>
          </a:p>
          <a:p>
            <a:pPr marL="457200" lvl="1" indent="0">
              <a:buNone/>
            </a:pPr>
            <a:r>
              <a:rPr lang="en-US" altLang="zh-CN" dirty="0"/>
              <a:t>− Use every bit of the input key</a:t>
            </a:r>
            <a:br>
              <a:rPr lang="en-US" altLang="zh-CN" dirty="0"/>
            </a:br>
            <a:r>
              <a:rPr lang="en-US" altLang="zh-CN" dirty="0"/>
              <a:t>− Break up (scatter) naturally occurring clusters of keys </a:t>
            </a:r>
          </a:p>
          <a:p>
            <a:r>
              <a:rPr lang="en-US" altLang="zh-CN" dirty="0"/>
              <a:t>For example, keys “temp1”, “temp2”, and “temp3” </a:t>
            </a:r>
            <a:r>
              <a:rPr lang="en-US" altLang="zh-CN" dirty="0">
                <a:solidFill>
                  <a:srgbClr val="C00000"/>
                </a:solidFill>
              </a:rPr>
              <a:t>should </a:t>
            </a:r>
            <a:r>
              <a:rPr lang="en-US" altLang="zh-CN" i="1" dirty="0">
                <a:solidFill>
                  <a:srgbClr val="C00000"/>
                </a:solidFill>
              </a:rPr>
              <a:t>not </a:t>
            </a:r>
            <a:r>
              <a:rPr lang="en-US" altLang="zh-CN" dirty="0"/>
              <a:t>be stored in consecutive entries of the hash table </a:t>
            </a:r>
          </a:p>
          <a:p>
            <a:endParaRPr lang="en-US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EA3326-4D21-394F-9D5E-992560756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81CBF3-E63F-5A4B-ADD1-F60FC66AE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8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78256-04CD-A848-8057-C7D3866A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Bloom</a:t>
            </a:r>
            <a:r>
              <a:rPr lang="zh-CN" altLang="en-US" dirty="0"/>
              <a:t> </a:t>
            </a:r>
            <a:r>
              <a:rPr lang="en-US" altLang="zh-CN" dirty="0"/>
              <a:t>Filter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8855C6-2DB6-8A45-A29C-8F87470C1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A Bloom filters is like a hash table ,and simply uses one bit to keep track whether an item hashed to the location.</a:t>
            </a:r>
          </a:p>
          <a:p>
            <a:r>
              <a:rPr lang="en-US" altLang="zh-TW" dirty="0"/>
              <a:t>If k=1 , it</a:t>
            </a:r>
            <a:r>
              <a:rPr lang="en-US" altLang="zh-TW" dirty="0">
                <a:latin typeface="Times New Roman" panose="02020603050405020304" pitchFamily="18" charset="0"/>
              </a:rPr>
              <a:t>’</a:t>
            </a:r>
            <a:r>
              <a:rPr lang="en-US" altLang="zh-TW" dirty="0"/>
              <a:t>s equivalent to a hashing based fingerprint system.</a:t>
            </a:r>
          </a:p>
          <a:p>
            <a:r>
              <a:rPr lang="en-US" altLang="zh-TW" dirty="0"/>
              <a:t>If </a:t>
            </a:r>
            <a:r>
              <a:rPr lang="en-US" altLang="zh-TW" dirty="0">
                <a:solidFill>
                  <a:srgbClr val="00B050"/>
                </a:solidFill>
              </a:rPr>
              <a:t>n=cm </a:t>
            </a:r>
            <a:r>
              <a:rPr lang="en-US" altLang="zh-TW" dirty="0"/>
              <a:t>for small constant c,</a:t>
            </a:r>
            <a:r>
              <a:rPr lang="zh-CN" altLang="en-US" dirty="0"/>
              <a:t> </a:t>
            </a:r>
            <a:r>
              <a:rPr lang="en-US" altLang="zh-TW" dirty="0"/>
              <a:t>such as c=8 ,then k=5 or 6,</a:t>
            </a:r>
            <a:r>
              <a:rPr lang="zh-CN" altLang="en-US" dirty="0"/>
              <a:t> </a:t>
            </a:r>
            <a:r>
              <a:rPr lang="en-US" altLang="zh-TW" dirty="0"/>
              <a:t>the false positive probability is just over 2% .</a:t>
            </a:r>
          </a:p>
          <a:p>
            <a:r>
              <a:rPr lang="en-US" altLang="zh-TW" dirty="0"/>
              <a:t>It</a:t>
            </a:r>
            <a:r>
              <a:rPr lang="en-US" altLang="zh-TW" dirty="0">
                <a:latin typeface="Times New Roman" panose="02020603050405020304" pitchFamily="18" charset="0"/>
              </a:rPr>
              <a:t>’</a:t>
            </a:r>
            <a:r>
              <a:rPr lang="en-US" altLang="zh-TW" dirty="0"/>
              <a:t>s interesting that when k is optimal </a:t>
            </a:r>
            <a:r>
              <a:rPr lang="en-US" altLang="zh-TW" dirty="0">
                <a:solidFill>
                  <a:srgbClr val="00B050"/>
                </a:solidFill>
              </a:rPr>
              <a:t>k=ln(2)*(n/m)</a:t>
            </a:r>
          </a:p>
          <a:p>
            <a:r>
              <a:rPr lang="en-US" altLang="zh-TW" dirty="0"/>
              <a:t>An optimized Bloom filters looks like a random bit-string </a:t>
            </a:r>
          </a:p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12EA46-C796-FB4F-9519-78D2ED34C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5F8FDD-E881-3140-A869-B6D0801CA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532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Food on a table">
            <a:extLst>
              <a:ext uri="{FF2B5EF4-FFF2-40B4-BE49-F238E27FC236}">
                <a16:creationId xmlns:a16="http://schemas.microsoft.com/office/drawing/2014/main" id="{CBE772CC-AEA9-881C-D0C4-1FAF7880A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1000" r="-2" b="-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0BA5CBEE-18C7-5742-B717-31372544A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290051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Thanks.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83926B-672C-F544-A3A0-8FB38BA2C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59404"/>
            <a:ext cx="6858000" cy="1098395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We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turn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to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graphs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in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the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next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lecture.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A2FB86-AFCC-1742-BBC3-B4B60B7D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01847EA-3F52-D84B-A1B8-B4F211400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63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C5218C-3E1D-CE4E-A7EF-F37C121AB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6128"/>
          </a:xfrm>
        </p:spPr>
        <p:txBody>
          <a:bodyPr/>
          <a:lstStyle/>
          <a:p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Popular</a:t>
            </a:r>
            <a:r>
              <a:rPr lang="zh-CN" altLang="en-US" dirty="0"/>
              <a:t> </a:t>
            </a:r>
            <a:r>
              <a:rPr lang="en-US" altLang="zh-CN" dirty="0"/>
              <a:t>Hashing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2245ECF-966B-D749-A56C-69B39BE85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6182" y="1460497"/>
                <a:ext cx="8299593" cy="503237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/>
                  <a:t>Some popular functions:</a:t>
                </a:r>
              </a:p>
              <a:p>
                <a:pPr lvl="1"/>
                <a:r>
                  <a:rPr lang="en-US" altLang="zh-CN" dirty="0">
                    <a:solidFill>
                      <a:srgbClr val="00B050"/>
                    </a:solidFill>
                  </a:rPr>
                  <a:t>Division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Hashing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2"/>
                <a:r>
                  <a:rPr lang="en-US" altLang="zh-CN" sz="26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h(</a:t>
                </a:r>
                <a:r>
                  <a:rPr lang="en-US" altLang="zh-CN" sz="2600" dirty="0">
                    <a:solidFill>
                      <a:srgbClr val="00B0F0"/>
                    </a:solidFill>
                  </a:rPr>
                  <a:t>𝑥</a:t>
                </a:r>
                <a:r>
                  <a:rPr lang="en-US" altLang="zh-CN" sz="26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600" dirty="0">
                    <a:solidFill>
                      <a:srgbClr val="00B0F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6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zh-CN" altLang="en-US" sz="2600" dirty="0">
                    <a:solidFill>
                      <a:srgbClr val="00B0F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600" dirty="0">
                    <a:solidFill>
                      <a:srgbClr val="00B0F0"/>
                    </a:solidFill>
                  </a:rPr>
                  <a:t>𝑥</a:t>
                </a:r>
                <a:r>
                  <a:rPr lang="zh-CN" altLang="en-US" sz="2600" dirty="0">
                    <a:solidFill>
                      <a:srgbClr val="00B0F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6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mod</a:t>
                </a:r>
                <a:r>
                  <a:rPr lang="zh-CN" altLang="en-US" sz="2600" dirty="0">
                    <a:solidFill>
                      <a:srgbClr val="00B0F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600" dirty="0">
                    <a:solidFill>
                      <a:srgbClr val="00B0F0"/>
                    </a:solidFill>
                  </a:rPr>
                  <a:t>𝑚</a:t>
                </a:r>
                <a:r>
                  <a:rPr lang="zh-CN" altLang="en-US" sz="2600" dirty="0">
                    <a:solidFill>
                      <a:srgbClr val="00B0F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600" dirty="0"/>
                  <a:t>(simple,</a:t>
                </a:r>
                <a:r>
                  <a:rPr lang="zh-CN" altLang="en-US" sz="2600" dirty="0"/>
                  <a:t> </a:t>
                </a:r>
                <a:r>
                  <a:rPr lang="en-US" altLang="zh-CN" sz="2600" dirty="0"/>
                  <a:t>but</a:t>
                </a:r>
                <a:r>
                  <a:rPr lang="zh-CN" altLang="en-US" sz="2600" dirty="0"/>
                  <a:t> </a:t>
                </a:r>
                <a:r>
                  <a:rPr lang="en-US" altLang="zh-CN" sz="2600" dirty="0"/>
                  <a:t>not</a:t>
                </a:r>
                <a:r>
                  <a:rPr lang="zh-CN" altLang="en-US" sz="2600" dirty="0"/>
                  <a:t> </a:t>
                </a:r>
                <a:r>
                  <a:rPr lang="en-US" altLang="zh-CN" sz="2600" dirty="0"/>
                  <a:t>very</a:t>
                </a:r>
                <a:r>
                  <a:rPr lang="zh-CN" altLang="en-US" sz="2600" dirty="0"/>
                  <a:t> </a:t>
                </a:r>
                <a:r>
                  <a:rPr lang="en-US" altLang="zh-CN" sz="2600" dirty="0"/>
                  <a:t>strong)</a:t>
                </a:r>
              </a:p>
              <a:p>
                <a:pPr lvl="1"/>
                <a:r>
                  <a:rPr lang="en-US" altLang="zh-CN" dirty="0">
                    <a:solidFill>
                      <a:srgbClr val="00B050"/>
                    </a:solidFill>
                  </a:rPr>
                  <a:t>Multiplicative Hashing</a:t>
                </a:r>
                <a:r>
                  <a:rPr lang="en-US" altLang="zh-CN" dirty="0"/>
                  <a:t>: </a:t>
                </a:r>
              </a:p>
              <a:p>
                <a:pPr lvl="2"/>
                <a:r>
                  <a:rPr lang="en-US" altLang="zh-CN" sz="2600" dirty="0">
                    <a:solidFill>
                      <a:srgbClr val="00B0F0"/>
                    </a:solidFill>
                  </a:rPr>
                  <a:t>h(𝑥) = (𝑎</a:t>
                </a:r>
                <a14:m>
                  <m:oMath xmlns:m="http://schemas.openxmlformats.org/officeDocument/2006/math">
                    <m:r>
                      <a:rPr lang="en-US" altLang="zh-CN" sz="26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sz="2600" dirty="0">
                    <a:solidFill>
                      <a:srgbClr val="00B0F0"/>
                    </a:solidFill>
                  </a:rPr>
                  <a:t>𝑥) mod 𝑚 </a:t>
                </a:r>
                <a:r>
                  <a:rPr lang="en-US" altLang="zh-CN" sz="2600" dirty="0"/>
                  <a:t>or </a:t>
                </a:r>
              </a:p>
              <a:p>
                <a:pPr lvl="2"/>
                <a:r>
                  <a:rPr lang="en-US" altLang="zh-CN" sz="2600" dirty="0">
                    <a:solidFill>
                      <a:srgbClr val="00B0F0"/>
                    </a:solidFill>
                  </a:rPr>
                  <a:t>h(𝑥) = ((𝑎</a:t>
                </a:r>
                <a14:m>
                  <m:oMath xmlns:m="http://schemas.openxmlformats.org/officeDocument/2006/math">
                    <m:r>
                      <a:rPr lang="en-US" altLang="zh-CN" sz="2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sz="2600" dirty="0">
                    <a:solidFill>
                      <a:srgbClr val="00B0F0"/>
                    </a:solidFill>
                  </a:rPr>
                  <a:t>𝑥) mod 𝑝) mod 𝑚</a:t>
                </a:r>
                <a:r>
                  <a:rPr lang="en-US" altLang="zh-CN" sz="2600" dirty="0"/>
                  <a:t>, where 𝑎 and 𝑝 are large primes </a:t>
                </a:r>
              </a:p>
              <a:p>
                <a:pPr lvl="1"/>
                <a:r>
                  <a:rPr lang="en-US" altLang="zh-CN" dirty="0">
                    <a:solidFill>
                      <a:srgbClr val="00B050"/>
                    </a:solidFill>
                  </a:rPr>
                  <a:t>Linear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Hashing</a:t>
                </a:r>
                <a:r>
                  <a:rPr lang="en-US" altLang="zh-CN" sz="2100" dirty="0"/>
                  <a:t>:</a:t>
                </a:r>
                <a:r>
                  <a:rPr lang="zh-CN" altLang="en-US" sz="2100" dirty="0"/>
                  <a:t> </a:t>
                </a:r>
                <a:endParaRPr lang="en-US" altLang="zh-CN" sz="2100" dirty="0"/>
              </a:p>
              <a:p>
                <a:pPr lvl="2"/>
                <a:r>
                  <a:rPr lang="en-US" altLang="zh-CN" sz="2600" dirty="0">
                    <a:solidFill>
                      <a:srgbClr val="00B0F0"/>
                    </a:solidFill>
                  </a:rPr>
                  <a:t>h(𝑥) =(𝑎𝑥+𝑏)</a:t>
                </a:r>
                <a:r>
                  <a:rPr lang="zh-CN" altLang="en-US" sz="2600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zh-CN" sz="2600" dirty="0">
                    <a:solidFill>
                      <a:srgbClr val="00B0F0"/>
                    </a:solidFill>
                  </a:rPr>
                  <a:t>mod</a:t>
                </a:r>
                <a:r>
                  <a:rPr lang="zh-CN" altLang="en-US" sz="2600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zh-CN" sz="2600" dirty="0">
                    <a:solidFill>
                      <a:srgbClr val="00B0F0"/>
                    </a:solidFill>
                  </a:rPr>
                  <a:t>𝑚</a:t>
                </a:r>
                <a:r>
                  <a:rPr lang="zh-CN" altLang="en-US" sz="2600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zh-CN" sz="2600" dirty="0"/>
                  <a:t>or</a:t>
                </a:r>
                <a:r>
                  <a:rPr lang="zh-CN" altLang="en-US" sz="2600" dirty="0"/>
                  <a:t> </a:t>
                </a:r>
                <a:endParaRPr lang="en-US" altLang="zh-CN" sz="2600" dirty="0"/>
              </a:p>
              <a:p>
                <a:pPr lvl="2"/>
                <a:r>
                  <a:rPr lang="en-US" altLang="zh-CN" sz="2600" dirty="0">
                    <a:solidFill>
                      <a:srgbClr val="00B0F0"/>
                    </a:solidFill>
                  </a:rPr>
                  <a:t>h(𝑥)</a:t>
                </a:r>
                <a:r>
                  <a:rPr lang="zh-CN" altLang="en-US" sz="2600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zh-CN" sz="2600" dirty="0">
                    <a:solidFill>
                      <a:srgbClr val="00B0F0"/>
                    </a:solidFill>
                  </a:rPr>
                  <a:t>=((𝑎𝑥+𝑏)mod</a:t>
                </a:r>
                <a:r>
                  <a:rPr lang="zh-CN" altLang="en-US" sz="2600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zh-CN" sz="2600" dirty="0">
                    <a:solidFill>
                      <a:srgbClr val="00B0F0"/>
                    </a:solidFill>
                  </a:rPr>
                  <a:t>𝑝)</a:t>
                </a:r>
                <a:r>
                  <a:rPr lang="zh-CN" altLang="en-US" sz="2600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zh-CN" sz="2600" dirty="0">
                    <a:solidFill>
                      <a:srgbClr val="00B0F0"/>
                    </a:solidFill>
                  </a:rPr>
                  <a:t>mod</a:t>
                </a:r>
                <a:r>
                  <a:rPr lang="zh-CN" altLang="en-US" sz="2600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zh-CN" sz="2600" dirty="0">
                    <a:solidFill>
                      <a:srgbClr val="00B0F0"/>
                    </a:solidFill>
                  </a:rPr>
                  <a:t>𝑚</a:t>
                </a:r>
                <a:r>
                  <a:rPr lang="en-US" altLang="zh-CN" sz="2600" dirty="0"/>
                  <a:t>,where</a:t>
                </a:r>
                <a:r>
                  <a:rPr lang="zh-CN" altLang="en-US" sz="2600" dirty="0"/>
                  <a:t> </a:t>
                </a:r>
                <a:r>
                  <a:rPr lang="en-US" altLang="zh-CN" sz="2600" dirty="0"/>
                  <a:t>𝑎,</a:t>
                </a:r>
                <a:r>
                  <a:rPr lang="zh-CN" altLang="en-US" sz="2600" dirty="0"/>
                  <a:t> </a:t>
                </a:r>
                <a:r>
                  <a:rPr lang="en-US" altLang="zh-CN" sz="2600" dirty="0"/>
                  <a:t>𝑏 and 𝑝 are large primes </a:t>
                </a:r>
              </a:p>
              <a:p>
                <a:r>
                  <a:rPr lang="en-US" altLang="zh-CN" dirty="0"/>
                  <a:t>Why mod with both 𝑝 and 𝑚?</a:t>
                </a:r>
              </a:p>
              <a:p>
                <a:pPr lvl="1"/>
                <a:r>
                  <a:rPr lang="en-US" altLang="zh-CN" sz="2800" dirty="0"/>
                  <a:t>𝑚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is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often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power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of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2,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and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so</a:t>
                </a:r>
                <a:r>
                  <a:rPr lang="zh-CN" altLang="en-US" sz="2800" dirty="0"/>
                  <a:t> </a:t>
                </a:r>
                <a:r>
                  <a:rPr lang="en-US" altLang="zh-CN" sz="2800" dirty="0">
                    <a:solidFill>
                      <a:srgbClr val="C00000"/>
                    </a:solidFill>
                  </a:rPr>
                  <a:t>𝑥</a:t>
                </a:r>
                <a:r>
                  <a:rPr lang="zh-CN" alt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C00000"/>
                    </a:solidFill>
                  </a:rPr>
                  <a:t>mod</a:t>
                </a:r>
                <a:r>
                  <a:rPr lang="zh-CN" alt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C00000"/>
                    </a:solidFill>
                  </a:rPr>
                  <a:t>𝑚</a:t>
                </a:r>
                <a:r>
                  <a:rPr lang="zh-CN" alt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C00000"/>
                    </a:solidFill>
                  </a:rPr>
                  <a:t>is</a:t>
                </a:r>
                <a:r>
                  <a:rPr lang="zh-CN" alt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C00000"/>
                    </a:solidFill>
                  </a:rPr>
                  <a:t>just</a:t>
                </a:r>
                <a:r>
                  <a:rPr lang="zh-CN" alt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C00000"/>
                    </a:solidFill>
                  </a:rPr>
                  <a:t>the</a:t>
                </a:r>
                <a:r>
                  <a:rPr lang="zh-CN" alt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C00000"/>
                    </a:solidFill>
                  </a:rPr>
                  <a:t>lower-order</a:t>
                </a:r>
                <a:r>
                  <a:rPr lang="zh-CN" alt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C00000"/>
                    </a:solidFill>
                  </a:rPr>
                  <a:t>bits</a:t>
                </a:r>
                <a:r>
                  <a:rPr lang="zh-CN" alt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C00000"/>
                    </a:solidFill>
                  </a:rPr>
                  <a:t>of</a:t>
                </a:r>
                <a:r>
                  <a:rPr lang="zh-CN" alt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C00000"/>
                    </a:solidFill>
                  </a:rPr>
                  <a:t>𝑥</a:t>
                </a:r>
              </a:p>
              <a:p>
                <a:pPr lvl="1"/>
                <a:r>
                  <a:rPr lang="en-US" altLang="zh-CN" sz="2800" dirty="0">
                    <a:solidFill>
                      <a:srgbClr val="C00000"/>
                    </a:solidFill>
                  </a:rPr>
                  <a:t>Taking mod 𝑝 is much more “random”. </a:t>
                </a:r>
                <a:r>
                  <a:rPr lang="en-US" altLang="zh-CN" sz="2800" dirty="0"/>
                  <a:t>Then do “mod 𝑚” to reduce to table size.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2245ECF-966B-D749-A56C-69B39BE85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6182" y="1460497"/>
                <a:ext cx="8299593" cy="5032376"/>
              </a:xfrm>
              <a:blipFill>
                <a:blip r:embed="rId2"/>
                <a:stretch>
                  <a:fillRect l="-1223" t="-3275" r="-306" b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442CA6-2829-BB42-BF75-1FFE4C841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2D9019-8A26-B14B-9DD6-8182804FA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2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89DA5A-5EFD-3E4D-8419-21ED181CC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Popular</a:t>
            </a:r>
            <a:r>
              <a:rPr lang="zh-CN" altLang="en-US" dirty="0"/>
              <a:t> </a:t>
            </a:r>
            <a:r>
              <a:rPr lang="en-US" altLang="zh-CN" dirty="0"/>
              <a:t>Hashing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041A0-5487-AA4A-9DC3-F4C4CC85A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8371512" cy="4966965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Polynomial Hashing:</a:t>
            </a:r>
          </a:p>
          <a:p>
            <a:r>
              <a:rPr lang="en-US" altLang="zh-CN" dirty="0"/>
              <a:t>Compute a polynomial function of the key.</a:t>
            </a:r>
            <a:r>
              <a:rPr lang="zh-CN" altLang="en-US" dirty="0"/>
              <a:t> </a:t>
            </a:r>
            <a:r>
              <a:rPr lang="en-US" altLang="zh-CN" dirty="0"/>
              <a:t>Convenient when the key is a sequence of numbers (e.g., a character string)</a:t>
            </a:r>
          </a:p>
          <a:p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sz="2400" dirty="0"/>
              <a:t>For example, if k = 4 and p = 37, the associated polynomial would be </a:t>
            </a:r>
            <a:r>
              <a:rPr lang="en-US" altLang="zh-CN" sz="2400" dirty="0">
                <a:solidFill>
                  <a:srgbClr val="00B050"/>
                </a:solidFill>
              </a:rPr>
              <a:t>h(c)=c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0</a:t>
            </a:r>
            <a:r>
              <a:rPr lang="en-US" altLang="zh-CN" sz="2400" dirty="0">
                <a:solidFill>
                  <a:srgbClr val="00B050"/>
                </a:solidFill>
              </a:rPr>
              <a:t> +c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1</a:t>
            </a:r>
            <a:r>
              <a:rPr lang="en-US" altLang="zh-CN" sz="2400" dirty="0">
                <a:solidFill>
                  <a:srgbClr val="00B050"/>
                </a:solidFill>
              </a:rPr>
              <a:t>37+c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2</a:t>
            </a:r>
            <a:r>
              <a:rPr lang="en-US" altLang="zh-CN" sz="2400" dirty="0">
                <a:solidFill>
                  <a:srgbClr val="00B050"/>
                </a:solidFill>
              </a:rPr>
              <a:t>37</a:t>
            </a:r>
            <a:r>
              <a:rPr lang="en-US" altLang="zh-CN" sz="2400" baseline="30000" dirty="0">
                <a:solidFill>
                  <a:srgbClr val="00B050"/>
                </a:solidFill>
              </a:rPr>
              <a:t>2</a:t>
            </a:r>
            <a:r>
              <a:rPr lang="en-US" altLang="zh-CN" sz="2400" dirty="0">
                <a:solidFill>
                  <a:srgbClr val="00B050"/>
                </a:solidFill>
              </a:rPr>
              <a:t> + c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3</a:t>
            </a:r>
            <a:r>
              <a:rPr lang="en-US" altLang="zh-CN" sz="2400" dirty="0">
                <a:solidFill>
                  <a:srgbClr val="00B050"/>
                </a:solidFill>
              </a:rPr>
              <a:t>37</a:t>
            </a:r>
            <a:r>
              <a:rPr lang="en-US" altLang="zh-CN" sz="2400" baseline="30000" dirty="0">
                <a:solidFill>
                  <a:srgbClr val="00B050"/>
                </a:solidFill>
              </a:rPr>
              <a:t>3</a:t>
            </a:r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C05EC9-9403-6D42-90B8-AE436AB4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88" y="3508624"/>
            <a:ext cx="7785000" cy="45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895409-49C0-7F4F-806B-5D3AF4C0D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88" y="4023260"/>
            <a:ext cx="6648380" cy="45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C97682-794C-774C-B34D-96E092E74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88" y="4612956"/>
            <a:ext cx="7848600" cy="952500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4123CA0-5D2E-EB4B-943B-AC765526F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3527CF3-0B8D-964D-AF04-0E3C73000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1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890323-1028-3C45-93BE-368166533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21885"/>
          </a:xfrm>
        </p:spPr>
        <p:txBody>
          <a:bodyPr/>
          <a:lstStyle/>
          <a:p>
            <a:r>
              <a:rPr lang="en-US" altLang="zh-CN" dirty="0"/>
              <a:t>Popular</a:t>
            </a:r>
            <a:r>
              <a:rPr lang="zh-CN" altLang="en-US" dirty="0"/>
              <a:t> </a:t>
            </a:r>
            <a:r>
              <a:rPr lang="en-US" altLang="zh-CN" dirty="0"/>
              <a:t>Hashing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54AEB4-F229-9E47-98D9-0C3541515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2494"/>
            <a:ext cx="7886700" cy="4584469"/>
          </a:xfrm>
        </p:spPr>
        <p:txBody>
          <a:bodyPr/>
          <a:lstStyle/>
          <a:p>
            <a:r>
              <a:rPr lang="en-US" altLang="zh-CN" dirty="0">
                <a:solidFill>
                  <a:srgbClr val="00B050"/>
                </a:solidFill>
              </a:rPr>
              <a:t>Polynomial Hashing: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7B89C6-BF85-254B-AE21-EA30EE704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58" y="2144124"/>
            <a:ext cx="7861300" cy="876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941FD9-4747-314F-8087-D9B4CE5E9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2054"/>
            <a:ext cx="9144000" cy="1840302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CFF8E5-DCA0-A64E-9F59-8557AFAA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analysis, Yongcai Wang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67CE03-195F-7044-B99D-CD37CECE7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52F22-F46F-2445-9531-FECEEEAE9E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11659</TotalTime>
  <Words>5147</Words>
  <Application>Microsoft Macintosh PowerPoint</Application>
  <PresentationFormat>全屏显示(4:3)</PresentationFormat>
  <Paragraphs>609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61</vt:i4>
      </vt:variant>
    </vt:vector>
  </HeadingPairs>
  <TitlesOfParts>
    <vt:vector size="75" baseType="lpstr">
      <vt:lpstr>-apple-system</vt:lpstr>
      <vt:lpstr>等线</vt:lpstr>
      <vt:lpstr>Arial</vt:lpstr>
      <vt:lpstr>Calibri</vt:lpstr>
      <vt:lpstr>Calibri Light</vt:lpstr>
      <vt:lpstr>Cambria Math</vt:lpstr>
      <vt:lpstr>Helvetica</vt:lpstr>
      <vt:lpstr>Symbol</vt:lpstr>
      <vt:lpstr>Tahoma</vt:lpstr>
      <vt:lpstr>Times</vt:lpstr>
      <vt:lpstr>Times New Roman</vt:lpstr>
      <vt:lpstr>Trebuchet MS</vt:lpstr>
      <vt:lpstr>Office 主题​​</vt:lpstr>
      <vt:lpstr>1_Office 主题​​</vt:lpstr>
      <vt:lpstr>哈希与布隆过滤器</vt:lpstr>
      <vt:lpstr>主要内容</vt:lpstr>
      <vt:lpstr>回顾上节课内容</vt:lpstr>
      <vt:lpstr>Hashing</vt:lpstr>
      <vt:lpstr>Hashing: Intuition</vt:lpstr>
      <vt:lpstr>Hash Functions: Desired Properties</vt:lpstr>
      <vt:lpstr>Some Popular Hashing Functions</vt:lpstr>
      <vt:lpstr>Some Popular Hashing Functions</vt:lpstr>
      <vt:lpstr>Popular Hashing Functions</vt:lpstr>
      <vt:lpstr>Randomization and Universal Hashing</vt:lpstr>
      <vt:lpstr>Universal Hashing</vt:lpstr>
      <vt:lpstr>Randomization and Universal Hashing</vt:lpstr>
      <vt:lpstr>Randomization and Universal Hashing</vt:lpstr>
      <vt:lpstr>Universal Hashing</vt:lpstr>
      <vt:lpstr>Summary of Popular Hash Functions</vt:lpstr>
      <vt:lpstr>主要内容</vt:lpstr>
      <vt:lpstr>Collision Resolution</vt:lpstr>
      <vt:lpstr>Separate Chaining</vt:lpstr>
      <vt:lpstr>Separate Chaining</vt:lpstr>
      <vt:lpstr>Separate Chaining</vt:lpstr>
      <vt:lpstr>Separate Chaining</vt:lpstr>
      <vt:lpstr>Separate Chaining: Rehashing</vt:lpstr>
      <vt:lpstr>Controlling the Load Factor</vt:lpstr>
      <vt:lpstr>Rehashing – Amortized Analysis</vt:lpstr>
      <vt:lpstr>Rehashing – Amortized Analysis</vt:lpstr>
      <vt:lpstr>Rehashing – Amortized Analysis</vt:lpstr>
      <vt:lpstr>PowerPoint 演示文稿</vt:lpstr>
      <vt:lpstr>Open Addressing</vt:lpstr>
      <vt:lpstr>Open Addressing – Linear Probing</vt:lpstr>
      <vt:lpstr>Open Addressing – Linear Probing</vt:lpstr>
      <vt:lpstr>Open Addressing – Linear Probing</vt:lpstr>
      <vt:lpstr>Open Addressing – Quadratic Probing</vt:lpstr>
      <vt:lpstr>Open Addressing – Quadratic Probing</vt:lpstr>
      <vt:lpstr>Open Addressing – Quadratic Probing</vt:lpstr>
      <vt:lpstr>Open Addressing – Quadratic Probing</vt:lpstr>
      <vt:lpstr>Open Addressing – Double Hashing</vt:lpstr>
      <vt:lpstr>Open Addressing – Double Hashing</vt:lpstr>
      <vt:lpstr>Open Addressing – Double Hashing</vt:lpstr>
      <vt:lpstr>Open Addressing – Double Hashing</vt:lpstr>
      <vt:lpstr>Open Addressing – Deletion </vt:lpstr>
      <vt:lpstr>Open Addressing – Deletion </vt:lpstr>
      <vt:lpstr>Hashing – Further Refinements</vt:lpstr>
      <vt:lpstr>Summary</vt:lpstr>
      <vt:lpstr>Summary</vt:lpstr>
      <vt:lpstr>主要内容</vt:lpstr>
      <vt:lpstr>Bloom Filter</vt:lpstr>
      <vt:lpstr>Approximate set membership problem</vt:lpstr>
      <vt:lpstr>Bloom filters</vt:lpstr>
      <vt:lpstr>Query in Bloom Filter</vt:lpstr>
      <vt:lpstr>Query in Bloom Filter</vt:lpstr>
      <vt:lpstr>The probability of a false positive</vt:lpstr>
      <vt:lpstr>The probability of a false positive</vt:lpstr>
      <vt:lpstr>布隆过滤器分析</vt:lpstr>
      <vt:lpstr>Summary of Bloom Filter</vt:lpstr>
      <vt:lpstr>布隆过滤器究竟有什么优势呢？</vt:lpstr>
      <vt:lpstr>Recap</vt:lpstr>
      <vt:lpstr>Collision resolution</vt:lpstr>
      <vt:lpstr>Universal Hashing</vt:lpstr>
      <vt:lpstr>Rehashing – Amortized Analysis</vt:lpstr>
      <vt:lpstr>Summary of Bloom Filter</vt:lpstr>
      <vt:lpstr>Thanks.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Nearest Neighbor Search &amp; Quad Tree</dc:title>
  <dc:creator>Wang Yongcai</dc:creator>
  <cp:lastModifiedBy>Yongcai Wang</cp:lastModifiedBy>
  <cp:revision>33</cp:revision>
  <dcterms:created xsi:type="dcterms:W3CDTF">2022-04-07T00:59:47Z</dcterms:created>
  <dcterms:modified xsi:type="dcterms:W3CDTF">2024-05-06T22:50:37Z</dcterms:modified>
</cp:coreProperties>
</file>